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2" r:id="rId1"/>
  </p:sldMasterIdLst>
  <p:notesMasterIdLst>
    <p:notesMasterId r:id="rId29"/>
  </p:notesMasterIdLst>
  <p:sldIdLst>
    <p:sldId id="278" r:id="rId2"/>
    <p:sldId id="279" r:id="rId3"/>
    <p:sldId id="280" r:id="rId4"/>
    <p:sldId id="302" r:id="rId5"/>
    <p:sldId id="303" r:id="rId6"/>
    <p:sldId id="306" r:id="rId7"/>
    <p:sldId id="307" r:id="rId8"/>
    <p:sldId id="290" r:id="rId9"/>
    <p:sldId id="309" r:id="rId10"/>
    <p:sldId id="310" r:id="rId11"/>
    <p:sldId id="283" r:id="rId12"/>
    <p:sldId id="284" r:id="rId13"/>
    <p:sldId id="285" r:id="rId14"/>
    <p:sldId id="286" r:id="rId15"/>
    <p:sldId id="308" r:id="rId16"/>
    <p:sldId id="311" r:id="rId17"/>
    <p:sldId id="312" r:id="rId18"/>
    <p:sldId id="314" r:id="rId19"/>
    <p:sldId id="287" r:id="rId20"/>
    <p:sldId id="315" r:id="rId21"/>
    <p:sldId id="316" r:id="rId22"/>
    <p:sldId id="317" r:id="rId23"/>
    <p:sldId id="318" r:id="rId24"/>
    <p:sldId id="319" r:id="rId25"/>
    <p:sldId id="282" r:id="rId26"/>
    <p:sldId id="320" r:id="rId27"/>
    <p:sldId id="313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8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175" autoAdjust="0"/>
    <p:restoredTop sz="86373" autoAdjust="0"/>
  </p:normalViewPr>
  <p:slideViewPr>
    <p:cSldViewPr>
      <p:cViewPr varScale="1">
        <p:scale>
          <a:sx n="72" d="100"/>
          <a:sy n="72" d="100"/>
        </p:scale>
        <p:origin x="48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23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C5B24B0-7C04-0141-906A-035F87B18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06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101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5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51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03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140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23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5DEC6B-DF31-894A-AA41-DB7CEC3EA2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FE62A0-DBBF-A143-9A59-AA81723538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371E1-054C-4A43-AA62-157BF501D58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FBF09F-9779-A44C-90CE-57841D89CD5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523875-288D-DA46-9753-02E1A406C4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2DA5C6-FDA7-7D41-B340-BAC2701B239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94E716-A9CF-DB44-ABD0-3074423CCA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8C481F-C8E5-654F-B54D-6CF26932AA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6DDE80-FFEC-AD4B-9314-46A703B43C2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143C9-FB66-7F45-AF60-3F013084D7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TW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9AF5E3-7B51-614A-A0AA-D27509D9D7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2C39448C-86F1-5F4D-B392-146D3B1858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66173755"/>
              </p:ext>
            </p:extLst>
          </p:nvPr>
        </p:nvGraphicFramePr>
        <p:xfrm>
          <a:off x="685800" y="609600"/>
          <a:ext cx="73914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05000"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1</a:t>
                      </a:r>
                    </a:p>
                    <a:p>
                      <a:pPr algn="ctr"/>
                      <a:r>
                        <a:rPr lang="zh-TW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習俗</a:t>
                      </a:r>
                      <a:r>
                        <a:rPr lang="zh-Hant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或</a:t>
                      </a:r>
                      <a:endParaRPr lang="en-US" altLang="zh-TW" sz="24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r>
                        <a:rPr lang="zh-TW" altLang="en-US" sz="2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風俗習慣</a:t>
                      </a:r>
                      <a:endParaRPr lang="en-US" sz="2400" u="none" strike="noStrike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2</a:t>
                      </a:r>
                    </a:p>
                    <a:p>
                      <a:pPr algn="ctr"/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傳說</a:t>
                      </a:r>
                      <a:r>
                        <a:rPr lang="en-US" sz="24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</a:rPr>
                        <a:t> </a:t>
                      </a:r>
                      <a:r>
                        <a:rPr lang="en-US" sz="24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 </a:t>
                      </a:r>
                      <a:endParaRPr lang="en-US" sz="24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3</a:t>
                      </a:r>
                    </a:p>
                    <a:p>
                      <a:pPr algn="ctr"/>
                      <a:endParaRPr lang="en-US" sz="8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傳統</a:t>
                      </a:r>
                      <a:r>
                        <a:rPr lang="zh-Hant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或</a:t>
                      </a:r>
                      <a:endParaRPr lang="en-US" altLang="zh-Hant" sz="24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r>
                        <a:rPr lang="zh-Hant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民俗</a:t>
                      </a:r>
                      <a:r>
                        <a:rPr lang="en-US" sz="24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</a:rPr>
                        <a:t> </a:t>
                      </a:r>
                      <a:endParaRPr lang="en-US" sz="24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4</a:t>
                      </a:r>
                    </a:p>
                    <a:p>
                      <a:pPr algn="ctr"/>
                      <a:r>
                        <a:rPr lang="zh-TW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祭典</a:t>
                      </a:r>
                      <a:r>
                        <a:rPr lang="en-US" sz="24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</a:rPr>
                        <a:t> </a:t>
                      </a:r>
                    </a:p>
                    <a:p>
                      <a:pPr algn="ctr"/>
                      <a:r>
                        <a:rPr lang="zh-Hant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慶典</a:t>
                      </a:r>
                      <a:r>
                        <a:rPr lang="zh-TW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</a:t>
                      </a:r>
                      <a:endParaRPr lang="en-US" altLang="zh-TW" sz="24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algn="ctr"/>
                      <a:r>
                        <a:rPr lang="zh-Hant" altLang="en-US" sz="2400" dirty="0"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儀式</a:t>
                      </a:r>
                      <a:endParaRPr lang="en-US" sz="24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族</a:t>
                      </a:r>
                      <a:endParaRPr lang="en-US" altLang="zh-TW" sz="24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ant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或</a:t>
                      </a:r>
                      <a:endParaRPr lang="en-US" altLang="zh-Hant" sz="24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部落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r>
                        <a:rPr lang="en-US" sz="24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</a:t>
                      </a:r>
                      <a:endParaRPr lang="en-US" sz="24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097316"/>
              </p:ext>
            </p:extLst>
          </p:nvPr>
        </p:nvGraphicFramePr>
        <p:xfrm>
          <a:off x="838200" y="4724400"/>
          <a:ext cx="73152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AR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>
                          <a:effectLst/>
                        </a:rPr>
                        <a:t>  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AR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>
                          <a:effectLst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tradition </a:t>
                      </a:r>
                    </a:p>
                    <a:p>
                      <a:pPr algn="ctr"/>
                      <a:r>
                        <a:rPr lang="en-US" dirty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folklore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AR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Hant" dirty="0">
                          <a:effectLst/>
                        </a:rPr>
                        <a:t>groups</a:t>
                      </a:r>
                      <a:r>
                        <a:rPr lang="zh-Hant" altLang="en-US" dirty="0">
                          <a:effectLst/>
                        </a:rPr>
                        <a:t> </a:t>
                      </a:r>
                      <a:endParaRPr lang="en-US" altLang="zh-Hant" dirty="0">
                        <a:effectLst/>
                      </a:endParaRPr>
                    </a:p>
                    <a:p>
                      <a:pPr algn="ctr"/>
                      <a:r>
                        <a:rPr lang="en-US" altLang="zh-Hant" dirty="0">
                          <a:effectLst/>
                        </a:rPr>
                        <a:t>tribes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>
                          <a:effectLst/>
                        </a:rPr>
                        <a:t>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ceremony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>
            <a:cxnSpLocks/>
          </p:cNvCxnSpPr>
          <p:nvPr/>
        </p:nvCxnSpPr>
        <p:spPr>
          <a:xfrm>
            <a:off x="1600200" y="2590800"/>
            <a:ext cx="0" cy="2133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2895600" y="2590800"/>
            <a:ext cx="1295400" cy="2133600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895600" y="2514600"/>
            <a:ext cx="1295400" cy="22098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>
            <a:off x="6019800" y="2514600"/>
            <a:ext cx="1371600" cy="22098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H="1">
            <a:off x="5486400" y="2590800"/>
            <a:ext cx="1905000" cy="2133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A36D49C-E6AA-6E4B-8947-9FAD33DE7FB0}"/>
              </a:ext>
            </a:extLst>
          </p:cNvPr>
          <p:cNvSpPr txBox="1"/>
          <p:nvPr/>
        </p:nvSpPr>
        <p:spPr>
          <a:xfrm>
            <a:off x="183553" y="0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ant" dirty="0"/>
              <a:t>Quiz</a:t>
            </a:r>
            <a:r>
              <a:rPr lang="zh-Hant" altLang="en-US" dirty="0"/>
              <a:t> </a:t>
            </a:r>
            <a:r>
              <a:rPr lang="en-US" altLang="zh-Hant" dirty="0"/>
              <a:t>1</a:t>
            </a:r>
            <a:r>
              <a:rPr lang="zh-Hant" alt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56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92267-CACD-2244-BF05-2DA2FD5A3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0" y="2973158"/>
            <a:ext cx="1676399" cy="636538"/>
          </a:xfrm>
        </p:spPr>
        <p:txBody>
          <a:bodyPr/>
          <a:lstStyle/>
          <a:p>
            <a:pPr marL="0" indent="0" algn="l">
              <a:buNone/>
            </a:pPr>
            <a:r>
              <a:rPr lang="zh-Hant" altLang="en-US" sz="28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帳篷</a:t>
            </a:r>
            <a:endParaRPr lang="en-US" sz="2800" dirty="0">
              <a:solidFill>
                <a:srgbClr val="C0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4731E7-0D5F-2447-8244-C9ED7488CA4C}"/>
              </a:ext>
            </a:extLst>
          </p:cNvPr>
          <p:cNvSpPr/>
          <p:nvPr/>
        </p:nvSpPr>
        <p:spPr>
          <a:xfrm>
            <a:off x="685800" y="457200"/>
            <a:ext cx="8077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t" sz="48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2.</a:t>
            </a:r>
            <a:r>
              <a:rPr lang="zh-Hant" altLang="en-US" sz="48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48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大平原的美洲印地安人</a:t>
            </a:r>
            <a:r>
              <a:rPr lang="zh-Hant" altLang="en-US" sz="48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出去打獵的時候會</a:t>
            </a:r>
            <a:r>
              <a:rPr lang="zh-TW" altLang="en-US" sz="48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住</a:t>
            </a:r>
            <a:r>
              <a:rPr lang="zh-Hant" altLang="en-US" sz="48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在</a:t>
            </a:r>
            <a:r>
              <a:rPr lang="zh-TW" altLang="en-US" sz="48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哪裡</a:t>
            </a:r>
            <a:r>
              <a:rPr lang="zh-Hant" altLang="en-US" sz="48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？</a:t>
            </a:r>
            <a:endParaRPr lang="en-US" sz="4800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E4378D-A5C6-8A4F-9A2E-8444EA580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817330"/>
            <a:ext cx="4038600" cy="30207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962AF3-9C1C-914C-8F50-55CD0E73C039}"/>
              </a:ext>
            </a:extLst>
          </p:cNvPr>
          <p:cNvSpPr txBox="1"/>
          <p:nvPr/>
        </p:nvSpPr>
        <p:spPr>
          <a:xfrm>
            <a:off x="533400" y="3755358"/>
            <a:ext cx="350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LcPeriod"/>
            </a:pP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土屋</a:t>
            </a:r>
            <a:r>
              <a:rPr lang="en-US" altLang="zh-Hant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/earth</a:t>
            </a: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altLang="zh-Hant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lodges</a:t>
            </a:r>
          </a:p>
          <a:p>
            <a:pPr marL="457200" indent="-457200">
              <a:buAutoNum type="alphaLcPeriod"/>
            </a:pP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帳篷</a:t>
            </a:r>
            <a:endParaRPr lang="en-US" altLang="zh-Hant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  <a:p>
            <a:pPr marL="457200" indent="-457200">
              <a:buFontTx/>
              <a:buAutoNum type="alphaLcPeriod"/>
            </a:pPr>
            <a:r>
              <a:rPr lang="en-US" dirty="0">
                <a:latin typeface="Calibri" panose="020F0502020204030204" pitchFamily="34" charset="0"/>
                <a:ea typeface="DFPBiaoKaiW5A-ZhuIn"/>
                <a:cs typeface="Times New Roman" panose="02020603050405020304" pitchFamily="18" charset="0"/>
              </a:rPr>
              <a:t>Wigwams</a:t>
            </a:r>
          </a:p>
          <a:p>
            <a:pPr marL="457200" indent="-457200">
              <a:buFontTx/>
              <a:buAutoNum type="alphaLcPeriod"/>
            </a:pPr>
            <a:r>
              <a:rPr lang="zh-TW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石屋</a:t>
            </a: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或</a:t>
            </a:r>
            <a:r>
              <a:rPr lang="zh-TW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泥屋</a:t>
            </a:r>
            <a:endParaRPr lang="en-US" dirty="0">
              <a:latin typeface="DFPBiaoKaiW5-ZhuIn" panose="03000500000000000000" pitchFamily="66" charset="-120"/>
              <a:ea typeface="DFPBiaoKaiW5-ZhuIn" panose="03000500000000000000" pitchFamily="66" charset="-120"/>
              <a:cs typeface="DFPBiaoKaiW5-ZhuIn"/>
            </a:endParaRPr>
          </a:p>
          <a:p>
            <a:pPr marL="457200" indent="-457200">
              <a:buFontTx/>
              <a:buAutoNum type="alphaLcPeriod"/>
            </a:pPr>
            <a:endParaRPr lang="en-US" dirty="0">
              <a:solidFill>
                <a:srgbClr val="C00000"/>
              </a:solidFill>
              <a:latin typeface="Calibri" panose="020F0502020204030204" pitchFamily="34" charset="0"/>
              <a:ea typeface="DFPBiaoKaiW5A-ZhuIn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lphaLcPeriod"/>
            </a:pPr>
            <a:endParaRPr lang="en-US" dirty="0">
              <a:solidFill>
                <a:srgbClr val="C00000"/>
              </a:solidFill>
            </a:endParaRPr>
          </a:p>
          <a:p>
            <a:pPr marL="457200" indent="-457200">
              <a:buAutoNum type="alphaLcPeriod"/>
            </a:pPr>
            <a:endParaRPr lang="en-US" altLang="zh-Hant" dirty="0">
              <a:solidFill>
                <a:srgbClr val="C0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  <a:p>
            <a:pPr marL="457200" indent="-457200"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90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228600"/>
            <a:ext cx="9296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t" sz="4000" dirty="0">
                <a:latin typeface="DFPBiaoKaiW5-ZhuIn"/>
                <a:ea typeface="DFPBiaoKaiW5-ZhuIn"/>
                <a:cs typeface="DFPBiaoKaiW5-ZhuIn"/>
              </a:rPr>
              <a:t>3.</a:t>
            </a:r>
            <a:r>
              <a:rPr lang="zh-Hant" altLang="en-US" sz="40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哪個印地安部落會</a:t>
            </a:r>
            <a:r>
              <a:rPr lang="zh-TW" altLang="en-US" sz="4000" dirty="0">
                <a:latin typeface="DFPBiaoKaiW5-PoIn1"/>
                <a:ea typeface="DFPBiaoKaiW5-PoIn1"/>
                <a:cs typeface="DFPBiaoKaiW5-PoIn1"/>
              </a:rPr>
              <a:t>種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玉米和豆</a:t>
            </a:r>
            <a:r>
              <a:rPr lang="zh-TW" altLang="en-US" sz="4000" dirty="0"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zh-Hant" altLang="en-US" sz="4000" dirty="0">
                <a:latin typeface="DFPBiaoKaiW5-ZhuIn"/>
                <a:ea typeface="DFPBiaoKaiW5-ZhuIn"/>
                <a:cs typeface="DFPBiaoKaiW5-PoIn1"/>
              </a:rPr>
              <a:t>，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會獵捕鹿來吃</a:t>
            </a:r>
            <a:r>
              <a:rPr lang="zh-Hant" altLang="en-US" sz="4000" dirty="0">
                <a:latin typeface="DFPBiaoKaiW5-ZhuIn"/>
                <a:ea typeface="DFPBiaoKaiW5-ZhuIn"/>
                <a:cs typeface="DFPBiaoKaiW5-ZhuIn"/>
              </a:rPr>
              <a:t>，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住在用木頭和樹皮蓋的圓錐形小屋叫做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wigwams 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？</a:t>
            </a:r>
            <a:endParaRPr lang="en-US" altLang="zh-TW" sz="40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4000" dirty="0">
                <a:latin typeface="DFPBiaoKaiW5-ZhuIn"/>
                <a:ea typeface="DFPBiaoKaiW5-ZhuIn"/>
                <a:cs typeface="DFPBiaoKaiW5-ZhuIn"/>
              </a:rPr>
              <a:t>a.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東邊林地地區</a:t>
            </a:r>
            <a:endParaRPr lang="en-US" altLang="zh-TW" sz="40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4000" dirty="0">
                <a:latin typeface="DFPBiaoKaiW5-ZhuIn"/>
                <a:ea typeface="DFPBiaoKaiW5-ZhuIn"/>
                <a:cs typeface="DFPBiaoKaiW5-ZhuIn"/>
              </a:rPr>
              <a:t>b.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西南沙漠地區</a:t>
            </a:r>
            <a:endParaRPr lang="en-US" altLang="zh-TW" sz="40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4000" dirty="0">
                <a:latin typeface="DFPBiaoKaiW5-ZhuIn"/>
                <a:ea typeface="DFPBiaoKaiW5-ZhuIn"/>
                <a:cs typeface="DFPBiaoKaiW5-ZhuIn"/>
              </a:rPr>
              <a:t>c.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中部大平原地區</a:t>
            </a:r>
            <a:endParaRPr lang="en-US" altLang="zh-TW" sz="4000" dirty="0">
              <a:latin typeface="DFPBiaoKaiW5-ZhuIn"/>
              <a:ea typeface="DFPBiaoKaiW5-ZhuIn"/>
              <a:cs typeface="DFPBiaoKaiW5-ZhuIn"/>
            </a:endParaRPr>
          </a:p>
          <a:p>
            <a:pPr>
              <a:buFontTx/>
              <a:buNone/>
            </a:pPr>
            <a:r>
              <a:rPr lang="en-US" altLang="zh-TW" sz="4000" dirty="0"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西北太平洋地區</a:t>
            </a:r>
            <a:endParaRPr lang="en-US" altLang="zh-TW" sz="4000" dirty="0">
              <a:latin typeface="DFPBiaoKaiW5-ZhuIn"/>
              <a:ea typeface="DFPBiaoKaiW5-ZhuIn"/>
              <a:cs typeface="DFPBiaoKaiW5-ZhuIn"/>
            </a:endParaRPr>
          </a:p>
          <a:p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7C8CF7-F6C1-B54E-8687-9EFB6991D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3250" y="3234511"/>
            <a:ext cx="2884868" cy="24384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5749ABF-9337-D343-A0DA-FEEC5DB7322C}"/>
              </a:ext>
            </a:extLst>
          </p:cNvPr>
          <p:cNvSpPr/>
          <p:nvPr/>
        </p:nvSpPr>
        <p:spPr>
          <a:xfrm>
            <a:off x="6934200" y="5672911"/>
            <a:ext cx="21339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rgbClr val="00B050"/>
                </a:solidFill>
                <a:latin typeface="DFPBiaoKaiW5-ZhuIn"/>
                <a:ea typeface="DFPBiaoKaiW5-ZhuIn"/>
                <a:cs typeface="DFPBiaoKaiW5-ZhuIn"/>
              </a:rPr>
              <a:t>東邊林地</a:t>
            </a:r>
            <a:r>
              <a:rPr lang="en-US" dirty="0">
                <a:solidFill>
                  <a:srgbClr val="00B050"/>
                </a:solidFill>
                <a:latin typeface="DFPBiaoKaiW5-ZhuIn"/>
                <a:ea typeface="DFPBiaoKaiW5-ZhuIn"/>
                <a:cs typeface="DFPBiaoKaiW5-ZhuI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659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228142"/>
            <a:ext cx="8686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t" sz="3600" dirty="0">
                <a:latin typeface="DFPBiaoKaiW5-ZhuIn"/>
                <a:ea typeface="DFPBiaoKaiW5-ZhuIn"/>
                <a:cs typeface="DFPBiaoKaiW5-ZhuIn"/>
              </a:rPr>
              <a:t>4.</a:t>
            </a:r>
            <a:r>
              <a:rPr lang="zh-Hant" altLang="en-US" sz="36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哪個印地安部落</a:t>
            </a:r>
            <a:r>
              <a:rPr lang="zh-Hant" altLang="en-US" sz="3600" dirty="0">
                <a:latin typeface="DFPBiaoKaiW5-ZhuIn"/>
                <a:ea typeface="DFPBiaoKaiW5-ZhuIn"/>
                <a:cs typeface="DFPBiaoKaiW5-ZhuIn"/>
              </a:rPr>
              <a:t>會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獵殺野牛並且用野牛皮做衣服做帳蓬</a:t>
            </a:r>
            <a:r>
              <a:rPr lang="zh-Hant" altLang="en-US" sz="3600" dirty="0">
                <a:latin typeface="DFPBiaoKaiW5-ZhuIn"/>
                <a:ea typeface="DFPBiaoKaiW5-ZhuIn"/>
                <a:cs typeface="DFPBiaoKaiW5-ZhuIn"/>
              </a:rPr>
              <a:t>，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大部份的時間住在土屋</a:t>
            </a:r>
            <a:r>
              <a:rPr lang="en-US" sz="3600" dirty="0">
                <a:latin typeface="DFPBiaoKaiW5-ZhuIn"/>
                <a:ea typeface="DFPBiaoKaiW5-ZhuIn"/>
                <a:cs typeface="DFPBiaoKaiW5-ZhuIn"/>
              </a:rPr>
              <a:t> (earth lodges)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裏</a:t>
            </a:r>
            <a:r>
              <a:rPr lang="zh-Hant" altLang="en-US" sz="3600" dirty="0">
                <a:latin typeface="DFPBiaoKaiW5-ZhuIn"/>
                <a:ea typeface="DFPBiaoKaiW5-ZhuIn"/>
                <a:cs typeface="DFPBiaoKaiW5-ZhuIn"/>
              </a:rPr>
              <a:t>，而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出去打獵時住在用野牛皮做的帳蓬裏</a:t>
            </a:r>
            <a:r>
              <a:rPr lang="en-US" altLang="zh-Hant" sz="3600" dirty="0">
                <a:latin typeface="DFPBiaoKaiW5-ZhuIn"/>
                <a:ea typeface="DFPBiaoKaiW5-ZhuIn"/>
                <a:cs typeface="DFPBiaoKaiW5-ZhuIn"/>
              </a:rPr>
              <a:t>?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6159" y="3962400"/>
            <a:ext cx="7239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a.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東邊林地地區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b.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西南沙漠地區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c.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中部大平原地區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>
              <a:buFontTx/>
              <a:buNone/>
            </a:pPr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西北太平洋地區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DDFFF5-6B84-7A4C-A83F-01F643644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077" y="3330476"/>
            <a:ext cx="2884868" cy="24384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302AC11-E7CF-BA4C-BB92-EA9D19162B10}"/>
              </a:ext>
            </a:extLst>
          </p:cNvPr>
          <p:cNvSpPr/>
          <p:nvPr/>
        </p:nvSpPr>
        <p:spPr>
          <a:xfrm>
            <a:off x="6093720" y="3500735"/>
            <a:ext cx="2595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chemeClr val="bg1"/>
                </a:solidFill>
                <a:latin typeface="DFPBiaoKaiW5-ZhuIn"/>
                <a:ea typeface="DFPBiaoKaiW5-ZhuIn"/>
                <a:cs typeface="DFPBiaoKaiW5-ZhuIn"/>
              </a:rPr>
              <a:t>中部大平原 </a:t>
            </a:r>
            <a:endParaRPr lang="en-US" dirty="0">
              <a:solidFill>
                <a:schemeClr val="bg1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39335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8372" y="185907"/>
            <a:ext cx="87457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t" sz="3600" dirty="0">
                <a:latin typeface="DFPBiaoKaiW5-ZhuIn"/>
                <a:ea typeface="DFPBiaoKaiW5-ZhuIn"/>
                <a:cs typeface="DFPBiaoKaiW5-ZhuIn"/>
              </a:rPr>
              <a:t>5.</a:t>
            </a:r>
            <a:r>
              <a:rPr lang="zh-Hant" altLang="en-US" sz="36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哪個印地安部落住在石屋或泥屋裏</a:t>
            </a:r>
            <a:r>
              <a:rPr lang="zh-Hant" altLang="en-US" sz="3600" dirty="0">
                <a:latin typeface="DFPBiaoKaiW5-ZhuIn"/>
                <a:ea typeface="DFPBiaoKaiW5-ZhuIn"/>
                <a:cs typeface="DFPBiaoKaiW5-ZhuIn"/>
              </a:rPr>
              <a:t>，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會用很少的水來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DFPBiaoKaiW5-ZhuIn"/>
              </a:rPr>
              <a:t>種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植農作物像玉米和大豆？</a:t>
            </a:r>
            <a:r>
              <a:rPr lang="en-US" sz="3600" dirty="0">
                <a:latin typeface="DFPBiaoKaiW5-ZhuIn"/>
                <a:ea typeface="DFPBiaoKaiW5-ZhuIn"/>
                <a:cs typeface="DFPBiaoKaiW5-ZhuIn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" y="3380358"/>
            <a:ext cx="55158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a.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東邊林地地區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b.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西南沙漠地區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c.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中部大平原地區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>
              <a:buFontTx/>
              <a:buNone/>
            </a:pPr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西北太平洋地區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54BC6F-C1EA-5249-AB6E-8EB43B908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489" y="3354755"/>
            <a:ext cx="3425780" cy="28956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A911920-0A8A-B847-971A-B5D4DC193A74}"/>
              </a:ext>
            </a:extLst>
          </p:cNvPr>
          <p:cNvSpPr/>
          <p:nvPr/>
        </p:nvSpPr>
        <p:spPr>
          <a:xfrm>
            <a:off x="5105400" y="5760930"/>
            <a:ext cx="21339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西南沙漠</a:t>
            </a:r>
            <a:r>
              <a:rPr lang="en-US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7198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9621" y="304800"/>
            <a:ext cx="8534400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t" sz="3600" dirty="0">
                <a:latin typeface="DFPBiaoKaiW5-ZhuIn"/>
                <a:ea typeface="DFPBiaoKaiW5-ZhuIn"/>
                <a:cs typeface="DFPBiaoKaiW5-ZhuIn"/>
              </a:rPr>
              <a:t>6.</a:t>
            </a:r>
            <a:r>
              <a:rPr lang="zh-Hant" altLang="en-US" sz="36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哪個印地安部落有很多的魚、蝦可以吃，也</a:t>
            </a:r>
            <a:r>
              <a:rPr lang="zh-Hant" altLang="en-US" sz="3600" dirty="0">
                <a:latin typeface="DFPBiaoKaiW5-ZhuIn"/>
                <a:ea typeface="DFPBiaoKaiW5-ZhuIn"/>
                <a:cs typeface="DFPBiaoKaiW5-ZhuIn"/>
              </a:rPr>
              <a:t>會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捕捉鯨魚和海豹</a:t>
            </a:r>
            <a:r>
              <a:rPr lang="en-US" sz="3600" dirty="0">
                <a:latin typeface="DFPBiaoKaiW5-ZhuIn"/>
                <a:ea typeface="DFPBiaoKaiW5-ZhuIn"/>
                <a:cs typeface="DFPBiaoKaiW5-ZhuIn"/>
              </a:rPr>
              <a:t> (seals)</a:t>
            </a:r>
            <a:r>
              <a:rPr lang="en-US" altLang="zh-Hant" sz="3600" dirty="0">
                <a:latin typeface="DFPBiaoKaiW5-ZhuIn"/>
                <a:ea typeface="DFPBiaoKaiW5-ZhuIn"/>
                <a:cs typeface="DFPBiaoKaiW5-ZhuIn"/>
              </a:rPr>
              <a:t>?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3200400"/>
            <a:ext cx="8153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a.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東邊林地地區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b.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西南沙漠地區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c.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中部大平原地區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>
              <a:buFontTx/>
              <a:buNone/>
            </a:pPr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西北太平洋地區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45C605-842A-5348-AAD2-25957A7A99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362200"/>
            <a:ext cx="2704563" cy="228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DA0675A-9158-3746-BC6F-6AD4BBFCC42C}"/>
              </a:ext>
            </a:extLst>
          </p:cNvPr>
          <p:cNvSpPr/>
          <p:nvPr/>
        </p:nvSpPr>
        <p:spPr>
          <a:xfrm>
            <a:off x="2743200" y="2526269"/>
            <a:ext cx="2895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b="1" dirty="0">
                <a:solidFill>
                  <a:srgbClr val="C00000"/>
                </a:solidFill>
                <a:latin typeface="DFPBiaoKaiW5-ZhuIn"/>
                <a:ea typeface="DFPBiaoKaiW5-ZhuIn"/>
                <a:cs typeface="DFPBiaoKaiW5-ZhuIn"/>
              </a:rPr>
              <a:t>西北太平洋</a:t>
            </a:r>
            <a:r>
              <a:rPr lang="en-US" sz="2800" dirty="0">
                <a:solidFill>
                  <a:srgbClr val="C00000"/>
                </a:solidFill>
                <a:latin typeface="DFPBiaoKaiW5-ZhuIn"/>
                <a:ea typeface="DFPBiaoKaiW5-ZhuIn"/>
                <a:cs typeface="DFPBiaoKaiW5-ZhuI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9127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3B36FA4-EDB6-984D-BAD9-18745047C11E}"/>
              </a:ext>
            </a:extLst>
          </p:cNvPr>
          <p:cNvSpPr txBox="1"/>
          <p:nvPr/>
        </p:nvSpPr>
        <p:spPr>
          <a:xfrm>
            <a:off x="381000" y="1143000"/>
            <a:ext cx="81916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ant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7</a:t>
            </a:r>
            <a:r>
              <a:rPr lang="en-US" altLang="zh-TW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. </a:t>
            </a:r>
            <a:r>
              <a:rPr lang="zh-TW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用木頭和樹皮蓋的圓錐形小屋</a:t>
            </a:r>
            <a:r>
              <a:rPr lang="zh-Hant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叫什麼？</a:t>
            </a:r>
            <a:endParaRPr lang="en-US" sz="3600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5F5571-B3C7-7449-8538-27F1EFBF4C75}"/>
              </a:ext>
            </a:extLst>
          </p:cNvPr>
          <p:cNvSpPr/>
          <p:nvPr/>
        </p:nvSpPr>
        <p:spPr>
          <a:xfrm>
            <a:off x="5410200" y="2389494"/>
            <a:ext cx="2014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ea typeface="DFPBiaoKaiW5A-ZhuIn"/>
                <a:cs typeface="Times New Roman" panose="02020603050405020304" pitchFamily="18" charset="0"/>
              </a:rPr>
              <a:t>Wigwams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935C6F-84EC-384F-A631-1DFA421FD6A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200400"/>
            <a:ext cx="3432810" cy="254063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F7787-0384-0E49-9034-130A67272CA1}"/>
              </a:ext>
            </a:extLst>
          </p:cNvPr>
          <p:cNvSpPr txBox="1"/>
          <p:nvPr/>
        </p:nvSpPr>
        <p:spPr>
          <a:xfrm>
            <a:off x="762000" y="3352800"/>
            <a:ext cx="350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LcPeriod"/>
            </a:pP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土屋</a:t>
            </a:r>
            <a:r>
              <a:rPr lang="en-US" altLang="zh-Hant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/earth</a:t>
            </a: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altLang="zh-Hant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lodges</a:t>
            </a:r>
          </a:p>
          <a:p>
            <a:pPr marL="457200" indent="-457200">
              <a:buAutoNum type="alphaLcPeriod"/>
            </a:pP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帳篷</a:t>
            </a:r>
            <a:endParaRPr lang="en-US" altLang="zh-Hant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  <a:p>
            <a:pPr marL="457200" indent="-457200">
              <a:buFontTx/>
              <a:buAutoNum type="alphaLcPeriod"/>
            </a:pPr>
            <a:r>
              <a:rPr lang="en-US" dirty="0">
                <a:latin typeface="Calibri" panose="020F0502020204030204" pitchFamily="34" charset="0"/>
                <a:ea typeface="DFPBiaoKaiW5A-ZhuIn"/>
                <a:cs typeface="Times New Roman" panose="02020603050405020304" pitchFamily="18" charset="0"/>
              </a:rPr>
              <a:t>Wigwams</a:t>
            </a:r>
          </a:p>
          <a:p>
            <a:pPr marL="457200" indent="-457200">
              <a:buFontTx/>
              <a:buAutoNum type="alphaLcPeriod"/>
            </a:pPr>
            <a:r>
              <a:rPr lang="zh-TW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石屋</a:t>
            </a: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或</a:t>
            </a:r>
            <a:r>
              <a:rPr lang="zh-TW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泥屋</a:t>
            </a:r>
            <a:endParaRPr lang="en-US" dirty="0">
              <a:latin typeface="DFPBiaoKaiW5-ZhuIn" panose="03000500000000000000" pitchFamily="66" charset="-120"/>
              <a:ea typeface="DFPBiaoKaiW5-ZhuIn" panose="03000500000000000000" pitchFamily="66" charset="-120"/>
              <a:cs typeface="DFPBiaoKaiW5-ZhuIn"/>
            </a:endParaRPr>
          </a:p>
          <a:p>
            <a:pPr marL="457200" indent="-457200">
              <a:buFontTx/>
              <a:buAutoNum type="alphaLcPeriod"/>
            </a:pPr>
            <a:endParaRPr lang="en-US" dirty="0">
              <a:solidFill>
                <a:srgbClr val="C00000"/>
              </a:solidFill>
              <a:latin typeface="Calibri" panose="020F0502020204030204" pitchFamily="34" charset="0"/>
              <a:ea typeface="DFPBiaoKaiW5A-ZhuIn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lphaLcPeriod"/>
            </a:pPr>
            <a:endParaRPr lang="en-US" dirty="0">
              <a:solidFill>
                <a:srgbClr val="C00000"/>
              </a:solidFill>
            </a:endParaRPr>
          </a:p>
          <a:p>
            <a:pPr marL="457200" indent="-457200">
              <a:buAutoNum type="alphaLcPeriod"/>
            </a:pPr>
            <a:endParaRPr lang="en-US" altLang="zh-Hant" dirty="0">
              <a:solidFill>
                <a:srgbClr val="C0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  <a:p>
            <a:pPr marL="457200" indent="-457200"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65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0B53673-1E0D-284C-BA5B-52FFED22586F}"/>
              </a:ext>
            </a:extLst>
          </p:cNvPr>
          <p:cNvSpPr/>
          <p:nvPr/>
        </p:nvSpPr>
        <p:spPr>
          <a:xfrm>
            <a:off x="571498" y="381000"/>
            <a:ext cx="83439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Hant" sz="36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8.</a:t>
            </a:r>
            <a:r>
              <a:rPr lang="zh-Hant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 </a:t>
            </a:r>
            <a:r>
              <a:rPr lang="zh-TW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加州印地安人認為什麼可以幫助他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Times New Roman" panose="02020603050405020304" pitchFamily="18" charset="0"/>
              </a:rPr>
              <a:t>們</a:t>
            </a:r>
            <a:r>
              <a:rPr lang="zh-TW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，也可以害他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Times New Roman" panose="02020603050405020304" pitchFamily="18" charset="0"/>
              </a:rPr>
              <a:t>們</a:t>
            </a:r>
            <a:r>
              <a:rPr lang="zh-TW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，或是給他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Times New Roman" panose="02020603050405020304" pitchFamily="18" charset="0"/>
              </a:rPr>
              <a:t>們</a:t>
            </a:r>
            <a:r>
              <a:rPr lang="zh-TW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帶來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Times New Roman" panose="02020603050405020304" pitchFamily="18" charset="0"/>
              </a:rPr>
              <a:t>不</a:t>
            </a:r>
            <a:r>
              <a:rPr lang="zh-TW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好的事</a:t>
            </a:r>
            <a:r>
              <a:rPr lang="zh-Hant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？</a:t>
            </a:r>
            <a:endParaRPr lang="en-US" sz="3600" dirty="0">
              <a:effectLst/>
              <a:latin typeface="DFPBiaoKaiW5-ZhuIn" panose="03000500000000000000" pitchFamily="66" charset="-120"/>
              <a:ea typeface="DFPBiaoKaiW5-ZhuIn" panose="030005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0D597F-E7E7-5647-9C36-8453A56E00A8}"/>
              </a:ext>
            </a:extLst>
          </p:cNvPr>
          <p:cNvSpPr/>
          <p:nvPr/>
        </p:nvSpPr>
        <p:spPr>
          <a:xfrm>
            <a:off x="1600200" y="4343400"/>
            <a:ext cx="3733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ant" altLang="en-US" sz="48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祖</a:t>
            </a:r>
            <a:r>
              <a:rPr lang="zh-TW" altLang="en-US" sz="48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靈</a:t>
            </a:r>
            <a:r>
              <a:rPr lang="en-US" altLang="zh-Hant" sz="48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/spirit</a:t>
            </a:r>
            <a:r>
              <a:rPr lang="zh-Hant" altLang="en-US" sz="48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 </a:t>
            </a:r>
            <a:endParaRPr lang="en-US" sz="4800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3783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D3A01-FBDD-3F40-93E8-47C15FD2F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29000"/>
            <a:ext cx="8382000" cy="1143000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TW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a. </a:t>
            </a:r>
            <a:r>
              <a:rPr lang="zh-TW" altLang="en-US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用傳說的方式</a:t>
            </a:r>
            <a:r>
              <a:rPr lang="en-US" altLang="zh-Hant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/</a:t>
            </a:r>
            <a:r>
              <a:rPr lang="zh-Hant" altLang="en-US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altLang="zh-Hant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folklore</a:t>
            </a:r>
            <a:endParaRPr lang="en-US" dirty="0">
              <a:solidFill>
                <a:srgbClr val="C0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4CCF62-6012-2A45-BD86-A8F240AD0639}"/>
              </a:ext>
            </a:extLst>
          </p:cNvPr>
          <p:cNvSpPr/>
          <p:nvPr/>
        </p:nvSpPr>
        <p:spPr>
          <a:xfrm>
            <a:off x="609600" y="609600"/>
            <a:ext cx="7696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44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加州印地安人怎麼把歷史傳給下一代？</a:t>
            </a:r>
            <a:endParaRPr lang="en-US" sz="4400" dirty="0">
              <a:effectLst/>
              <a:latin typeface="DFPBiaoKaiW5-ZhuIn" panose="03000500000000000000" pitchFamily="66" charset="-120"/>
              <a:ea typeface="DFPBiaoKaiW5-ZhuIn" panose="03000500000000000000" pitchFamily="66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15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0C098-17A4-354E-8077-D6D980936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808" y="3962400"/>
            <a:ext cx="6512511" cy="1143000"/>
          </a:xfrm>
        </p:spPr>
        <p:txBody>
          <a:bodyPr/>
          <a:lstStyle/>
          <a:p>
            <a:pPr algn="l"/>
            <a:r>
              <a:rPr lang="zh-TW" altLang="en-US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沒有文字</a:t>
            </a:r>
            <a:endParaRPr lang="en-US" dirty="0">
              <a:solidFill>
                <a:srgbClr val="C0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BF112F-BAD3-FE45-896D-3D991F6D0918}"/>
              </a:ext>
            </a:extLst>
          </p:cNvPr>
          <p:cNvSpPr/>
          <p:nvPr/>
        </p:nvSpPr>
        <p:spPr>
          <a:xfrm>
            <a:off x="762000" y="609600"/>
            <a:ext cx="838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8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Times New Roman" panose="02020603050405020304" pitchFamily="18" charset="0"/>
              </a:rPr>
              <a:t>為</a:t>
            </a:r>
            <a:r>
              <a:rPr lang="zh-TW" altLang="en-US" sz="48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什麼加州印地安人用傳說的方式把歷史傳給下一代？</a:t>
            </a:r>
            <a:endParaRPr lang="en-US" sz="4800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285F42-928F-774B-A095-EC73F0D4F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3657600"/>
            <a:ext cx="39497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2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899772"/>
              </p:ext>
            </p:extLst>
          </p:nvPr>
        </p:nvGraphicFramePr>
        <p:xfrm>
          <a:off x="381000" y="457200"/>
          <a:ext cx="8382000" cy="1904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4999">
                <a:tc>
                  <a:txBody>
                    <a:bodyPr/>
                    <a:lstStyle/>
                    <a:p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中南部海岸的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Chumash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280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北加州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Modoc 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、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Pomo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和 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Yuki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280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太浩湖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Washo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280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沙漠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Mojave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和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Yuma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280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644264"/>
              </p:ext>
            </p:extLst>
          </p:nvPr>
        </p:nvGraphicFramePr>
        <p:xfrm>
          <a:off x="304800" y="4267200"/>
          <a:ext cx="84582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4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25040">
                <a:tc>
                  <a:txBody>
                    <a:bodyPr/>
                    <a:lstStyle/>
                    <a:p>
                      <a:r>
                        <a:rPr lang="zh-TW" altLang="en-US" sz="32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獵捕鹿和羚羊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20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吃鳥類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、</a:t>
                      </a:r>
                      <a:endParaRPr lang="en-US" sz="280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魚、蝦、和其他的海產</a:t>
                      </a:r>
                      <a:endParaRPr lang="en-US" sz="280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獵捕鹿、馬鹿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(elk) 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、和魚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280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在乾地上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PoIn1"/>
                          <a:ea typeface="DFPBiaoKaiW5-PoIn1"/>
                          <a:cs typeface="DFPBiaoKaiW5-PoIn1"/>
                        </a:rPr>
                        <a:t>種</a:t>
                      </a:r>
                      <a:r>
                        <a:rPr lang="zh-TW" altLang="en-US" sz="2800" b="1" kern="12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農作物和獵捕動物來吃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280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3" name="Straight Arrow Connector 2"/>
          <p:cNvCxnSpPr/>
          <p:nvPr/>
        </p:nvCxnSpPr>
        <p:spPr>
          <a:xfrm>
            <a:off x="7696200" y="2362200"/>
            <a:ext cx="0" cy="1828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1219200" y="2438400"/>
            <a:ext cx="4495800" cy="1828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276600" y="2362200"/>
            <a:ext cx="2438400" cy="1828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066800" y="2362200"/>
            <a:ext cx="2438400" cy="1752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49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30298873"/>
              </p:ext>
            </p:extLst>
          </p:nvPr>
        </p:nvGraphicFramePr>
        <p:xfrm>
          <a:off x="723900" y="310318"/>
          <a:ext cx="739140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05000"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6</a:t>
                      </a:r>
                    </a:p>
                    <a:p>
                      <a:pPr algn="ctr"/>
                      <a:endParaRPr lang="en-US" sz="8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傳奇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7</a:t>
                      </a:r>
                    </a:p>
                    <a:p>
                      <a:pPr algn="ctr"/>
                      <a:endParaRPr lang="en-US" sz="8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神話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8</a:t>
                      </a:r>
                    </a:p>
                    <a:p>
                      <a:pPr algn="ctr"/>
                      <a:endParaRPr lang="en-US" sz="8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收穫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9</a:t>
                      </a:r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</a:t>
                      </a:r>
                    </a:p>
                    <a:p>
                      <a:pPr algn="ctr"/>
                      <a:endParaRPr lang="en-US" sz="800" dirty="0"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祖靈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10</a:t>
                      </a:r>
                    </a:p>
                    <a:p>
                      <a:pPr algn="ctr"/>
                      <a:endParaRPr lang="en-US" sz="8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大</a:t>
                      </a:r>
                      <a:endParaRPr lang="en-US" altLang="zh-TW" sz="32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平</a:t>
                      </a:r>
                      <a:endParaRPr lang="en-US" altLang="zh-TW" sz="32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原</a:t>
                      </a:r>
                      <a:endParaRPr lang="en-US" sz="32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100898"/>
              </p:ext>
            </p:extLst>
          </p:nvPr>
        </p:nvGraphicFramePr>
        <p:xfrm>
          <a:off x="838200" y="4724400"/>
          <a:ext cx="731520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effectLst/>
                        </a:rPr>
                        <a:t> </a:t>
                      </a:r>
                    </a:p>
                    <a:p>
                      <a:pPr algn="ctr"/>
                      <a:r>
                        <a:rPr lang="en-US" altLang="zh-Hant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arvest</a:t>
                      </a:r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effectLst/>
                        </a:rPr>
                        <a:t>  </a:t>
                      </a:r>
                      <a:r>
                        <a:rPr lang="en-US" altLang="zh-Hant" sz="28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DFPBiaoKaiW5A-ZhuIn"/>
                          <a:cs typeface="Times New Roman" panose="02020603050405020304" pitchFamily="18" charset="0"/>
                        </a:rPr>
                        <a:t>pirit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800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2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2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yths</a:t>
                      </a:r>
                    </a:p>
                    <a:p>
                      <a:pPr algn="ctr"/>
                      <a:endParaRPr lang="en-US" sz="2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2800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2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en-US" sz="2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egend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2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Great Plains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endParaRPr lang="en-US" sz="2800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>
            <a:cxnSpLocks/>
          </p:cNvCxnSpPr>
          <p:nvPr/>
        </p:nvCxnSpPr>
        <p:spPr>
          <a:xfrm>
            <a:off x="1676400" y="3160198"/>
            <a:ext cx="3810000" cy="1488002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3048000" y="3027899"/>
            <a:ext cx="1143000" cy="1620301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1295400" y="2971800"/>
            <a:ext cx="3048000" cy="1752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3048000" y="3083998"/>
            <a:ext cx="2819400" cy="1640402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239000" y="3048000"/>
            <a:ext cx="0" cy="16002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920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E15E0-2FBC-234B-B50E-EDF4CDED0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022" y="653086"/>
            <a:ext cx="9165021" cy="1676400"/>
          </a:xfrm>
        </p:spPr>
        <p:txBody>
          <a:bodyPr/>
          <a:lstStyle/>
          <a:p>
            <a:pPr algn="l"/>
            <a:r>
              <a:rPr lang="en-US" altLang="zh-Hant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1.</a:t>
            </a: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哪一個</a:t>
            </a:r>
            <a:r>
              <a:rPr lang="zh-TW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住在山區</a:t>
            </a:r>
            <a:r>
              <a:rPr lang="zh-Hant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的</a:t>
            </a: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加州印地安部族</a:t>
            </a:r>
            <a:r>
              <a:rPr lang="zh-TW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吃橡果和野鹿</a:t>
            </a:r>
            <a:r>
              <a:rPr lang="zh-Hant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？</a:t>
            </a:r>
            <a:endParaRPr lang="en-US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462945-03D8-C745-A754-6746FB739358}"/>
              </a:ext>
            </a:extLst>
          </p:cNvPr>
          <p:cNvSpPr txBox="1"/>
          <p:nvPr/>
        </p:nvSpPr>
        <p:spPr>
          <a:xfrm>
            <a:off x="7883" y="44408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ant" dirty="0"/>
              <a:t>Quiz</a:t>
            </a:r>
            <a:r>
              <a:rPr lang="zh-Hant" altLang="en-US" dirty="0"/>
              <a:t> </a:t>
            </a:r>
            <a:r>
              <a:rPr lang="en-US" altLang="zh-Hant" dirty="0"/>
              <a:t>4</a:t>
            </a:r>
            <a:r>
              <a:rPr lang="zh-Hant" altLang="en-US" dirty="0"/>
              <a:t> 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28B839-B2ED-5045-940E-D84CE1D98CB6}"/>
              </a:ext>
            </a:extLst>
          </p:cNvPr>
          <p:cNvSpPr txBox="1">
            <a:spLocks/>
          </p:cNvSpPr>
          <p:nvPr/>
        </p:nvSpPr>
        <p:spPr>
          <a:xfrm>
            <a:off x="467710" y="4152900"/>
            <a:ext cx="3657600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 fontAlgn="auto">
              <a:spcAft>
                <a:spcPts val="0"/>
              </a:spcAft>
              <a:buFont typeface="Georgia" pitchFamily="18" charset="0"/>
              <a:buNone/>
            </a:pP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Yuma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altLang="zh-TW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b.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Miwok</a:t>
            </a:r>
            <a:b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c.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Modoc</a:t>
            </a:r>
            <a:r>
              <a:rPr lang="zh-TW" alt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d.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Achumawi</a:t>
            </a:r>
            <a:r>
              <a:rPr lang="en-US" sz="36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sz="2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endParaRPr lang="en-US" sz="2400" dirty="0">
              <a:solidFill>
                <a:srgbClr val="FF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32D5C7-256F-E448-B002-D93C4C0FAE58}"/>
              </a:ext>
            </a:extLst>
          </p:cNvPr>
          <p:cNvSpPr/>
          <p:nvPr/>
        </p:nvSpPr>
        <p:spPr>
          <a:xfrm>
            <a:off x="5486400" y="3581400"/>
            <a:ext cx="2416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ant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d.</a:t>
            </a:r>
            <a:r>
              <a:rPr lang="zh-Hant" altLang="en-US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Achumawi</a:t>
            </a:r>
            <a:r>
              <a:rPr lang="en-US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4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B04A2-396D-294F-9D76-CBD8CD7E8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3631324"/>
            <a:ext cx="3962400" cy="1143000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Hant" sz="40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c.</a:t>
            </a:r>
            <a:r>
              <a:rPr lang="zh-Hant" altLang="en-US" sz="40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40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Modoc</a:t>
            </a:r>
            <a:r>
              <a:rPr lang="zh-TW" altLang="en-US" sz="40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0335DB-76EC-6E4E-90E5-94E96C40357B}"/>
              </a:ext>
            </a:extLst>
          </p:cNvPr>
          <p:cNvSpPr txBox="1"/>
          <p:nvPr/>
        </p:nvSpPr>
        <p:spPr>
          <a:xfrm>
            <a:off x="457200" y="381000"/>
            <a:ext cx="8686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ant" sz="4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2.</a:t>
            </a:r>
            <a:r>
              <a:rPr lang="zh-Hant" altLang="en-US" sz="4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哪一個加州印地安部族</a:t>
            </a:r>
            <a:r>
              <a:rPr lang="zh-TW" altLang="en-US" sz="4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因</a:t>
            </a:r>
            <a:r>
              <a:rPr lang="zh-TW" altLang="en-US" sz="4400" dirty="0">
                <a:latin typeface="DFPBiaoKaiW5-PoIn1" panose="03000500000000000000" pitchFamily="66" charset="-120"/>
                <a:ea typeface="DFPBiaoKaiW5-PoIn1" panose="03000500000000000000" pitchFamily="66" charset="-120"/>
              </a:rPr>
              <a:t>為</a:t>
            </a:r>
            <a:r>
              <a:rPr lang="zh-TW" altLang="en-US" sz="4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山區的冬天很冷而且會下雪，所以需要住在溫暖的房</a:t>
            </a:r>
            <a:r>
              <a:rPr lang="zh-TW" altLang="en-US" sz="4400" dirty="0">
                <a:latin typeface="DFPBiaoKaiW5-PoIn1" panose="03000500000000000000" pitchFamily="66" charset="-120"/>
                <a:ea typeface="DFPBiaoKaiW5-PoIn1" panose="03000500000000000000" pitchFamily="66" charset="-120"/>
              </a:rPr>
              <a:t>子</a:t>
            </a:r>
            <a:r>
              <a:rPr lang="zh-TW" altLang="en-US" sz="4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裏</a:t>
            </a:r>
            <a:r>
              <a:rPr lang="zh-Hant" altLang="en-US" sz="4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？</a:t>
            </a:r>
            <a:endParaRPr lang="en-US" sz="3200" dirty="0">
              <a:latin typeface="DFPBiaoKaiW5-ZhuIn" panose="03000500000000000000" pitchFamily="66" charset="-120"/>
              <a:ea typeface="DFPBiaoKaiW5-ZhuIn" panose="03000500000000000000" pitchFamily="66" charset="-120"/>
              <a:cs typeface="Times New Roman" panose="02020603050405020304" pitchFamily="18" charset="0"/>
            </a:endParaRPr>
          </a:p>
          <a:p>
            <a:endParaRPr lang="en-US" sz="44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E9F5B55-3595-5F45-A81E-38CDDEB51858}"/>
              </a:ext>
            </a:extLst>
          </p:cNvPr>
          <p:cNvSpPr txBox="1">
            <a:spLocks/>
          </p:cNvSpPr>
          <p:nvPr/>
        </p:nvSpPr>
        <p:spPr>
          <a:xfrm>
            <a:off x="467710" y="4152900"/>
            <a:ext cx="3657600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 fontAlgn="auto">
              <a:spcAft>
                <a:spcPts val="0"/>
              </a:spcAft>
              <a:buFont typeface="Georgia" pitchFamily="18" charset="0"/>
              <a:buNone/>
            </a:pP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Yuma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altLang="zh-TW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b.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Miwok</a:t>
            </a:r>
            <a:b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c.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Modoc</a:t>
            </a:r>
            <a:r>
              <a:rPr lang="zh-TW" alt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d.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Achumawi</a:t>
            </a:r>
            <a:r>
              <a:rPr lang="en-US" sz="36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sz="2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endParaRPr lang="en-US" sz="2400" dirty="0">
              <a:solidFill>
                <a:srgbClr val="FF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15C0D4-9732-B440-B6B9-3E4225BA7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4774324"/>
            <a:ext cx="28702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2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8" grpId="1"/>
      <p:bldP spid="8" grpId="2"/>
      <p:bldP spid="8" gr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D8DF22-AFB5-9141-B430-626133415FFB}"/>
              </a:ext>
            </a:extLst>
          </p:cNvPr>
          <p:cNvSpPr/>
          <p:nvPr/>
        </p:nvSpPr>
        <p:spPr>
          <a:xfrm>
            <a:off x="304800" y="304800"/>
            <a:ext cx="8229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t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3.</a:t>
            </a:r>
            <a:r>
              <a:rPr lang="zh-Hant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哪一個</a:t>
            </a:r>
            <a:r>
              <a:rPr lang="zh-TW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住在山谷區</a:t>
            </a:r>
            <a:r>
              <a:rPr lang="zh-Hant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的加州印地安部族</a:t>
            </a:r>
            <a:r>
              <a:rPr lang="zh-TW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的房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</a:rPr>
              <a:t>子</a:t>
            </a:r>
            <a:r>
              <a:rPr lang="zh-TW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是用樹枝、樹皮、小樹叢或草蓋成的</a:t>
            </a:r>
            <a:r>
              <a:rPr lang="en-US" altLang="zh-Hant" sz="36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?</a:t>
            </a:r>
            <a:endParaRPr lang="en-US" sz="3600" dirty="0">
              <a:latin typeface="DFPBiaoKaiW5-ZhuIn" panose="03000500000000000000" pitchFamily="66" charset="-120"/>
              <a:ea typeface="DFPBiaoKaiW5-ZhuIn" panose="03000500000000000000" pitchFamily="66" charset="-120"/>
              <a:cs typeface="Times New Roman" panose="02020603050405020304" pitchFamily="18" charset="0"/>
            </a:endParaRPr>
          </a:p>
          <a:p>
            <a:endParaRPr lang="en-US" sz="36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A8CA9C-8907-2246-9567-8AB052619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810000"/>
            <a:ext cx="3657600" cy="1981200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Yuma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altLang="zh-TW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b.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Miwok</a:t>
            </a:r>
            <a:b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c.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Modoc</a:t>
            </a:r>
            <a:r>
              <a:rPr lang="zh-TW" alt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d.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Achumawi</a:t>
            </a:r>
            <a:r>
              <a:rPr lang="en-US" sz="36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sz="2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endParaRPr lang="en-US" sz="2400" dirty="0">
              <a:solidFill>
                <a:srgbClr val="FF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1D2EFA-8F97-BD41-9107-DC649324DAA4}"/>
              </a:ext>
            </a:extLst>
          </p:cNvPr>
          <p:cNvSpPr/>
          <p:nvPr/>
        </p:nvSpPr>
        <p:spPr>
          <a:xfrm>
            <a:off x="5334000" y="3028325"/>
            <a:ext cx="21836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ant" sz="40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b.</a:t>
            </a:r>
            <a:r>
              <a:rPr lang="zh-Hant" altLang="en-US" sz="40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Miwok</a:t>
            </a:r>
            <a:endParaRPr lang="en-US" sz="4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3788D7E-2378-0546-923C-2EF86B8CB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4313183"/>
            <a:ext cx="29464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8" grpId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5F866-ABB4-2B43-821C-3EF8B372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114800"/>
            <a:ext cx="3657600" cy="1981200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Yuma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altLang="zh-TW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b.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Miwok</a:t>
            </a:r>
            <a:b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c.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Modoc</a:t>
            </a:r>
            <a:r>
              <a:rPr lang="zh-TW" altLang="en-US" sz="3600" dirty="0">
                <a:solidFill>
                  <a:srgbClr val="C0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d.</a:t>
            </a:r>
            <a:r>
              <a:rPr lang="zh-Hant" altLang="en-US" sz="3600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Achumawi</a:t>
            </a:r>
            <a:r>
              <a:rPr lang="en-US" sz="36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br>
              <a:rPr lang="en-US" sz="2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endParaRPr lang="en-US" sz="2400" dirty="0">
              <a:solidFill>
                <a:srgbClr val="FF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92EAF-2E87-9349-A1DF-005F1074D3B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228600"/>
            <a:ext cx="8534400" cy="37338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Hant" sz="69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4.</a:t>
            </a:r>
            <a:r>
              <a:rPr lang="zh-Hant" altLang="en-US" sz="69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哪一個</a:t>
            </a:r>
            <a:r>
              <a:rPr lang="zh-TW" altLang="en-US" sz="69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住在沙漠地區</a:t>
            </a:r>
            <a:r>
              <a:rPr lang="zh-Hant" altLang="en-US" sz="69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的加州印地安部族</a:t>
            </a:r>
            <a:r>
              <a:rPr lang="zh-Hant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會</a:t>
            </a:r>
            <a:r>
              <a:rPr lang="zh-TW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用樹枝和小樹叢來蓋房</a:t>
            </a:r>
            <a:r>
              <a:rPr lang="zh-TW" altLang="en-US" sz="6900" dirty="0">
                <a:solidFill>
                  <a:schemeClr val="tx1"/>
                </a:solidFill>
                <a:latin typeface="DFPBiaoKaiW5-PoIn1" panose="03000500000000000000" pitchFamily="66" charset="-120"/>
                <a:ea typeface="DFPBiaoKaiW5-PoIn1" panose="03000500000000000000" pitchFamily="66" charset="-120"/>
              </a:rPr>
              <a:t>子</a:t>
            </a:r>
            <a:r>
              <a:rPr lang="zh-TW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，也在房</a:t>
            </a:r>
            <a:r>
              <a:rPr lang="zh-TW" altLang="en-US" sz="6900" dirty="0">
                <a:solidFill>
                  <a:schemeClr val="tx1"/>
                </a:solidFill>
                <a:latin typeface="DFPBiaoKaiW5-PoIn1" panose="03000500000000000000" pitchFamily="66" charset="-120"/>
                <a:ea typeface="DFPBiaoKaiW5-PoIn1" panose="03000500000000000000" pitchFamily="66" charset="-120"/>
              </a:rPr>
              <a:t>子</a:t>
            </a:r>
            <a:r>
              <a:rPr lang="zh-TW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外面包</a:t>
            </a:r>
            <a:r>
              <a:rPr lang="zh-TW" altLang="en-US" sz="6900" dirty="0">
                <a:solidFill>
                  <a:schemeClr val="tx1"/>
                </a:solidFill>
                <a:latin typeface="DFPBiaoKaiW5-PoIn1" panose="03000500000000000000" pitchFamily="66" charset="-120"/>
                <a:ea typeface="DFPBiaoKaiW5-PoIn1" panose="03000500000000000000" pitchFamily="66" charset="-120"/>
              </a:rPr>
              <a:t>一</a:t>
            </a:r>
            <a:r>
              <a:rPr lang="zh-TW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層泥土和沙</a:t>
            </a:r>
            <a:r>
              <a:rPr lang="zh-TW" altLang="en-US" sz="6900" dirty="0">
                <a:solidFill>
                  <a:schemeClr val="tx1"/>
                </a:solidFill>
                <a:latin typeface="DFPBiaoKaiW5-PoIn1" panose="03000500000000000000" pitchFamily="66" charset="-120"/>
                <a:ea typeface="DFPBiaoKaiW5-PoIn1" panose="03000500000000000000" pitchFamily="66" charset="-120"/>
              </a:rPr>
              <a:t>子</a:t>
            </a:r>
            <a:r>
              <a:rPr lang="zh-TW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，所以</a:t>
            </a:r>
            <a:r>
              <a:rPr lang="zh-Hant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房子</a:t>
            </a:r>
            <a:r>
              <a:rPr lang="zh-TW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在大太陽底下</a:t>
            </a:r>
            <a:r>
              <a:rPr lang="zh-Hant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也</a:t>
            </a:r>
            <a:r>
              <a:rPr lang="zh-TW" altLang="en-US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可以保持涼爽</a:t>
            </a:r>
            <a:r>
              <a:rPr lang="en-US" altLang="zh-Hant" sz="6900" dirty="0">
                <a:solidFill>
                  <a:schemeClr val="tx1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?</a:t>
            </a:r>
            <a:endParaRPr lang="en-US" sz="6900" dirty="0">
              <a:solidFill>
                <a:schemeClr val="tx1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556A17-3E31-E443-A93C-7F97B7328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900" y="4692869"/>
            <a:ext cx="3492500" cy="2057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ADEFBC-FE66-1C48-A9A5-F955E71C1932}"/>
              </a:ext>
            </a:extLst>
          </p:cNvPr>
          <p:cNvSpPr/>
          <p:nvPr/>
        </p:nvSpPr>
        <p:spPr>
          <a:xfrm>
            <a:off x="5366126" y="3922702"/>
            <a:ext cx="28440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ant" sz="40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a.</a:t>
            </a:r>
            <a:r>
              <a:rPr lang="zh-Hant" altLang="en-US" sz="40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sz="40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Yuma</a:t>
            </a:r>
            <a:r>
              <a:rPr lang="zh-Hant" altLang="en-US" sz="40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40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95895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AB626-AD1C-DE4B-A180-364A3409D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85312"/>
            <a:ext cx="8634522" cy="2029287"/>
          </a:xfrm>
        </p:spPr>
        <p:txBody>
          <a:bodyPr/>
          <a:lstStyle/>
          <a:p>
            <a:pPr algn="l"/>
            <a:r>
              <a:rPr lang="en-US" altLang="zh-Hant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5.</a:t>
            </a:r>
            <a:r>
              <a:rPr lang="zh-Hant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加州印地安人用</a:t>
            </a:r>
            <a:r>
              <a:rPr lang="zh-Hant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哪</a:t>
            </a:r>
            <a:r>
              <a:rPr lang="zh-TW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兩樣東西</a:t>
            </a:r>
            <a:r>
              <a:rPr lang="zh-Hant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來</a:t>
            </a:r>
            <a:r>
              <a:rPr lang="zh-TW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做 衣服？</a:t>
            </a:r>
            <a:br>
              <a:rPr lang="en-US" sz="36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</a:br>
            <a:endParaRPr lang="en-US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7D1112-9DB4-7D4B-9B49-52BA0A423CDD}"/>
              </a:ext>
            </a:extLst>
          </p:cNvPr>
          <p:cNvSpPr/>
          <p:nvPr/>
        </p:nvSpPr>
        <p:spPr>
          <a:xfrm>
            <a:off x="1684283" y="2616201"/>
            <a:ext cx="55707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  <a:cs typeface="Times New Roman" panose="02020603050405020304" pitchFamily="18" charset="0"/>
              </a:rPr>
              <a:t>植物和動物的皮</a:t>
            </a:r>
            <a:endParaRPr lang="en-US" sz="4000" dirty="0">
              <a:solidFill>
                <a:srgbClr val="FF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AC5A6E-30E8-A445-83CB-9912216227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4254500"/>
            <a:ext cx="2767122" cy="21971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107423-F288-714E-9A02-32F62A524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4343400"/>
            <a:ext cx="2667000" cy="210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685800"/>
            <a:ext cx="8534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t" sz="4000" dirty="0">
                <a:latin typeface="DFPBiaoKaiW5-ZhuIn"/>
                <a:ea typeface="DFPBiaoKaiW5-ZhuIn"/>
                <a:cs typeface="DFPBiaoKaiW5-ZhuIn"/>
              </a:rPr>
              <a:t>6.</a:t>
            </a:r>
            <a:r>
              <a:rPr lang="zh-Hant" altLang="en-US" sz="40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不同族群的印地安人會形成不同的什麼？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2819400"/>
            <a:ext cx="6172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DFPBiaoKaiW5-ZhuIn"/>
              </a:rPr>
              <a:t>不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同的語言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吃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DFPBiaoKaiW5-ZhuIn"/>
              </a:rPr>
              <a:t>不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同的食物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住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DFPBiaoKaiW5-ZhuIn"/>
              </a:rPr>
              <a:t>不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一樣的房</a:t>
            </a:r>
            <a:r>
              <a:rPr lang="zh-TW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DFPBiaoKaiW5-ZhuIn"/>
              </a:rPr>
              <a:t>子</a:t>
            </a:r>
            <a:endParaRPr lang="en-US" altLang="zh-TW" sz="3600" dirty="0">
              <a:latin typeface="DFPBiaoKaiW5-PoIn1" panose="03000500000000000000" pitchFamily="66" charset="-120"/>
              <a:ea typeface="DFPBiaoKaiW5-PoIn1" panose="03000500000000000000" pitchFamily="66" charset="-120"/>
              <a:cs typeface="DFPBiaoKaiW5-ZhuIn"/>
            </a:endParaRPr>
          </a:p>
          <a:p>
            <a:r>
              <a:rPr lang="en-US" altLang="zh-Hant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DFPBiaoKaiW5-ZhuIn"/>
              </a:rPr>
              <a:t>d.</a:t>
            </a:r>
            <a:r>
              <a:rPr lang="zh-Hant" altLang="en-US" sz="3600" dirty="0">
                <a:latin typeface="DFPBiaoKaiW5-PoIn1" panose="03000500000000000000" pitchFamily="66" charset="-120"/>
                <a:ea typeface="DFPBiaoKaiW5-PoIn1" panose="03000500000000000000" pitchFamily="66" charset="-120"/>
                <a:cs typeface="DFPBiaoKaiW5-ZhuIn"/>
              </a:rPr>
              <a:t> </a:t>
            </a:r>
            <a:r>
              <a:rPr lang="zh-Hant" altLang="en-US" sz="3600" dirty="0">
                <a:latin typeface="DFPBiaoKaiW5-ZhuIn" panose="03000500000000000000" pitchFamily="66" charset="-120"/>
                <a:ea typeface="DFPBiaoKaiW5-ZhuIn" panose="03000500000000000000" pitchFamily="66" charset="-120"/>
                <a:cs typeface="DFPBiaoKaiW5-ZhuIn"/>
              </a:rPr>
              <a:t>以上皆是</a:t>
            </a:r>
            <a:endParaRPr lang="en-US" sz="3600" dirty="0">
              <a:latin typeface="DFPBiaoKaiW5-ZhuIn" panose="03000500000000000000" pitchFamily="66" charset="-120"/>
              <a:ea typeface="DFPBiaoKaiW5-ZhuIn" panose="03000500000000000000" pitchFamily="66" charset="-120"/>
              <a:cs typeface="DFPBiaoKaiW5-ZhuIn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79269D3-62F5-4347-8019-483FCBC808BA}"/>
              </a:ext>
            </a:extLst>
          </p:cNvPr>
          <p:cNvSpPr/>
          <p:nvPr/>
        </p:nvSpPr>
        <p:spPr>
          <a:xfrm>
            <a:off x="1905000" y="5562600"/>
            <a:ext cx="37946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ant" sz="4000" dirty="0">
                <a:solidFill>
                  <a:srgbClr val="C00000"/>
                </a:solidFill>
                <a:latin typeface="DFPBiaoKaiW5-PoIn1" panose="03000500000000000000" pitchFamily="66" charset="-120"/>
                <a:ea typeface="DFPBiaoKaiW5-PoIn1" panose="03000500000000000000" pitchFamily="66" charset="-120"/>
                <a:cs typeface="DFPBiaoKaiW5-ZhuIn"/>
              </a:rPr>
              <a:t>d.</a:t>
            </a:r>
            <a:r>
              <a:rPr lang="zh-Hant" altLang="en-US" sz="4000" dirty="0">
                <a:solidFill>
                  <a:srgbClr val="C00000"/>
                </a:solidFill>
                <a:latin typeface="DFPBiaoKaiW5-PoIn1" panose="03000500000000000000" pitchFamily="66" charset="-120"/>
                <a:ea typeface="DFPBiaoKaiW5-PoIn1" panose="03000500000000000000" pitchFamily="66" charset="-120"/>
                <a:cs typeface="DFPBiaoKaiW5-ZhuIn"/>
              </a:rPr>
              <a:t> </a:t>
            </a:r>
            <a:r>
              <a:rPr lang="zh-Hant" altLang="en-US" sz="40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  <a:cs typeface="DFPBiaoKaiW5-ZhuIn"/>
              </a:rPr>
              <a:t>以上皆是</a:t>
            </a:r>
            <a:endParaRPr lang="en-US" sz="4000" dirty="0">
              <a:solidFill>
                <a:srgbClr val="C0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88609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C36CB-78E7-314C-9076-B34A563EF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31186"/>
            <a:ext cx="8534400" cy="3226413"/>
          </a:xfrm>
        </p:spPr>
        <p:txBody>
          <a:bodyPr/>
          <a:lstStyle/>
          <a:p>
            <a:pPr algn="l"/>
            <a:r>
              <a:rPr lang="en-US" altLang="zh-Hant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7.</a:t>
            </a:r>
            <a:r>
              <a:rPr lang="zh-Hant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住在沙漠的</a:t>
            </a:r>
            <a:r>
              <a:rPr 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Mojave </a:t>
            </a:r>
            <a:r>
              <a:rPr lang="zh-TW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族和</a:t>
            </a:r>
            <a:r>
              <a:rPr 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Yuma </a:t>
            </a:r>
            <a:r>
              <a:rPr lang="zh-TW" altLang="en-US" sz="4800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族會穿哪種衣服來適應當地的氣候？</a:t>
            </a:r>
            <a:endParaRPr lang="en-US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EBEF81-B525-6C47-B9D5-3B3CF1F25F20}"/>
              </a:ext>
            </a:extLst>
          </p:cNvPr>
          <p:cNvSpPr txBox="1"/>
          <p:nvPr/>
        </p:nvSpPr>
        <p:spPr>
          <a:xfrm>
            <a:off x="560278" y="3737113"/>
            <a:ext cx="5570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dirty="0">
                <a:solidFill>
                  <a:srgbClr val="FF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又輕又薄的衣服</a:t>
            </a:r>
            <a:endParaRPr lang="en-US" sz="4000" dirty="0">
              <a:solidFill>
                <a:srgbClr val="FF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0D0FD7-3E3F-F040-B15F-21D770ED8A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034" y="3400286"/>
            <a:ext cx="27686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4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8E822-169F-F24B-AB4C-C44222DD6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3" y="2743200"/>
            <a:ext cx="4945117" cy="114300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Chumash</a:t>
            </a:r>
            <a:r>
              <a:rPr lang="zh-Hant" altLang="en-US" dirty="0">
                <a:solidFill>
                  <a:srgbClr val="FF0000"/>
                </a:solidFill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族群</a:t>
            </a:r>
            <a:endParaRPr lang="en-US" dirty="0">
              <a:solidFill>
                <a:srgbClr val="FF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C313A8-6994-FD46-8270-119D179D14A6}"/>
              </a:ext>
            </a:extLst>
          </p:cNvPr>
          <p:cNvSpPr txBox="1"/>
          <p:nvPr/>
        </p:nvSpPr>
        <p:spPr>
          <a:xfrm>
            <a:off x="533400" y="381000"/>
            <a:ext cx="8001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ant" sz="4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8.</a:t>
            </a:r>
            <a:r>
              <a:rPr lang="zh-Hant" altLang="en-US" sz="4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sz="4400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哪一個印地安族群會穿用海草做的衣服？</a:t>
            </a:r>
            <a:endParaRPr lang="en-US" sz="4400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EA6E36-B357-AF4B-B541-508E90E1A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494" y="3200400"/>
            <a:ext cx="3436471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6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/>
          <p:cNvCxnSpPr>
            <a:cxnSpLocks/>
          </p:cNvCxnSpPr>
          <p:nvPr/>
        </p:nvCxnSpPr>
        <p:spPr>
          <a:xfrm flipV="1">
            <a:off x="3866072" y="2637482"/>
            <a:ext cx="1624642" cy="1477318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</p:cNvCxnSpPr>
          <p:nvPr/>
        </p:nvCxnSpPr>
        <p:spPr>
          <a:xfrm flipV="1">
            <a:off x="3866072" y="1082080"/>
            <a:ext cx="1624642" cy="173772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428172" y="2972208"/>
            <a:ext cx="1447800" cy="29718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3312544" y="4343604"/>
            <a:ext cx="2178170" cy="1942896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H="1" flipV="1">
            <a:off x="3866072" y="1082080"/>
            <a:ext cx="1562100" cy="5014328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2C1BB3F-858E-574A-A112-C971B4A62702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10118659"/>
              </p:ext>
            </p:extLst>
          </p:nvPr>
        </p:nvGraphicFramePr>
        <p:xfrm>
          <a:off x="203799" y="304800"/>
          <a:ext cx="3599731" cy="6264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731">
                  <a:extLst>
                    <a:ext uri="{9D8B030D-6E8A-4147-A177-3AD203B41FA5}">
                      <a16:colId xmlns:a16="http://schemas.microsoft.com/office/drawing/2014/main" val="2423557124"/>
                    </a:ext>
                  </a:extLst>
                </a:gridCol>
              </a:tblGrid>
              <a:tr h="16013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11.</a:t>
                      </a:r>
                      <a:r>
                        <a:rPr lang="zh-Hant" altLang="en-US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 </a:t>
                      </a:r>
                      <a:r>
                        <a:rPr lang="zh-TW" altLang="en-US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大平原的美洲印地安人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DFPBiaoKaiW5-ZhuIn" panose="03000500000000000000" pitchFamily="66" charset="-120"/>
                        <a:ea typeface="DFPBiaoKaiW5-ZhuIn" panose="03000500000000000000" pitchFamily="66" charset="-12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142545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12.</a:t>
                      </a:r>
                      <a:r>
                        <a:rPr lang="zh-Hant" altLang="en-US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 </a:t>
                      </a:r>
                      <a:r>
                        <a:rPr lang="zh-TW" altLang="en-US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西南沙漠的美洲印地安人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  <a:latin typeface="DFPBiaoKaiW5-ZhuIn" panose="03000500000000000000" pitchFamily="66" charset="-120"/>
                        <a:ea typeface="DFPBiaoKaiW5-ZhuIn" panose="03000500000000000000" pitchFamily="66" charset="-12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40067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13.</a:t>
                      </a:r>
                      <a:r>
                        <a:rPr lang="zh-Hant" altLang="en-US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 </a:t>
                      </a:r>
                      <a:r>
                        <a:rPr lang="zh-TW" altLang="en-US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西北太平洋的美洲印地安人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  <a:latin typeface="DFPBiaoKaiW5-ZhuIn" panose="03000500000000000000" pitchFamily="66" charset="-120"/>
                        <a:ea typeface="DFPBiaoKaiW5-ZhuIn" panose="03000500000000000000" pitchFamily="66" charset="-12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392928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14.</a:t>
                      </a:r>
                      <a:r>
                        <a:rPr lang="zh-Hant" altLang="en-US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 </a:t>
                      </a:r>
                      <a:r>
                        <a:rPr lang="zh-TW" altLang="en-US" sz="2400" b="1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東邊林地的美洲印地安人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  <a:latin typeface="DFPBiaoKaiW5-ZhuIn" panose="03000500000000000000" pitchFamily="66" charset="-120"/>
                        <a:ea typeface="DFPBiaoKaiW5-ZhuIn" panose="03000500000000000000" pitchFamily="66" charset="-12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253944"/>
                  </a:ext>
                </a:extLst>
              </a:tr>
            </a:tbl>
          </a:graphicData>
        </a:graphic>
      </p:graphicFrame>
      <p:graphicFrame>
        <p:nvGraphicFramePr>
          <p:cNvPr id="16" name="Content Placeholder 6">
            <a:extLst>
              <a:ext uri="{FF2B5EF4-FFF2-40B4-BE49-F238E27FC236}">
                <a16:creationId xmlns:a16="http://schemas.microsoft.com/office/drawing/2014/main" id="{17329E73-03BE-7A47-85C1-75DA4AD961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9197926"/>
              </p:ext>
            </p:extLst>
          </p:nvPr>
        </p:nvGraphicFramePr>
        <p:xfrm>
          <a:off x="5490714" y="304800"/>
          <a:ext cx="3360708" cy="618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0708">
                  <a:extLst>
                    <a:ext uri="{9D8B030D-6E8A-4147-A177-3AD203B41FA5}">
                      <a16:colId xmlns:a16="http://schemas.microsoft.com/office/drawing/2014/main" val="2423557124"/>
                    </a:ext>
                  </a:extLst>
                </a:gridCol>
              </a:tblGrid>
              <a:tr h="1600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DFPBiaoKaiW5-ZhuIn" panose="03000500000000000000" pitchFamily="66" charset="-120"/>
                        <a:ea typeface="DFPBiaoKaiW5-ZhuIn" panose="03000500000000000000" pitchFamily="66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American Indians of the Desert Southwest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142545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PMingLiU" panose="02020500000000000000" pitchFamily="18" charset="-12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American Indians of the Pacific Northwest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400671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Hant" altLang="en-US" sz="24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24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American Indians of Eastern Woodlands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392928"/>
                  </a:ext>
                </a:extLst>
              </a:tr>
              <a:tr h="113321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American Indians of Great Plains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253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253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75468872"/>
              </p:ext>
            </p:extLst>
          </p:nvPr>
        </p:nvGraphicFramePr>
        <p:xfrm>
          <a:off x="304800" y="213360"/>
          <a:ext cx="8229599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420585344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843550292"/>
                    </a:ext>
                  </a:extLst>
                </a:gridCol>
              </a:tblGrid>
              <a:tr h="1798320"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1</a:t>
                      </a:r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5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algn="ctr"/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石屋</a:t>
                      </a:r>
                      <a:r>
                        <a:rPr lang="zh-Hant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或</a:t>
                      </a: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泥屋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1</a:t>
                      </a:r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6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土屋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  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1</a:t>
                      </a:r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7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羚羊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1</a:t>
                      </a:r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8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馬鹿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   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19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海豹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   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3600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20</a:t>
                      </a:r>
                      <a:endParaRPr lang="en-US" altLang="zh-TW" sz="3600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大平原</a:t>
                      </a:r>
                      <a:endParaRPr lang="en-US" sz="3600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endParaRPr lang="en-US" sz="3600" dirty="0">
                        <a:solidFill>
                          <a:schemeClr val="bg1"/>
                        </a:solidFill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3600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21</a:t>
                      </a:r>
                      <a:endParaRPr lang="en-US" altLang="zh-TW" sz="3600" kern="1200" dirty="0">
                        <a:solidFill>
                          <a:schemeClr val="bg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kern="1200" dirty="0">
                          <a:solidFill>
                            <a:schemeClr val="bg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太浩湖</a:t>
                      </a:r>
                      <a:endParaRPr lang="en-US" sz="3600" dirty="0">
                        <a:solidFill>
                          <a:schemeClr val="bg1"/>
                        </a:solidFill>
                        <a:latin typeface="DFPBiaoKaiW5-ZhuIn" panose="03000500000000000000" pitchFamily="66" charset="-120"/>
                        <a:ea typeface="DFPBiaoKaiW5-ZhuIn" panose="03000500000000000000" pitchFamily="66" charset="-120"/>
                      </a:endParaRPr>
                    </a:p>
                    <a:p>
                      <a:pPr algn="ctr"/>
                      <a:endParaRPr lang="en-US" sz="3600" dirty="0">
                        <a:solidFill>
                          <a:schemeClr val="bg1"/>
                        </a:solidFill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596176"/>
              </p:ext>
            </p:extLst>
          </p:nvPr>
        </p:nvGraphicFramePr>
        <p:xfrm>
          <a:off x="304800" y="4648200"/>
          <a:ext cx="838200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13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1084019755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3686959866"/>
                    </a:ext>
                  </a:extLst>
                </a:gridCol>
              </a:tblGrid>
              <a:tr h="1752600"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Earth Lodges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effectLst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eals</a:t>
                      </a: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>
                          <a:effectLst/>
                        </a:rPr>
                        <a:t>  </a:t>
                      </a:r>
                      <a:endParaRPr 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adobe </a:t>
                      </a: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>
                          <a:effectLst/>
                        </a:rPr>
                        <a:t>  </a:t>
                      </a:r>
                      <a:endParaRPr 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ntelope</a:t>
                      </a: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>
                          <a:effectLst/>
                        </a:rPr>
                        <a:t>   </a:t>
                      </a:r>
                      <a:endParaRPr 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lk</a:t>
                      </a: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dirty="0">
                          <a:effectLst/>
                        </a:rPr>
                        <a:t>  </a:t>
                      </a:r>
                      <a:endParaRPr 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Lake Tahoe</a:t>
                      </a: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Great Plains</a:t>
                      </a:r>
                      <a:endParaRPr 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>
            <a:cxnSpLocks/>
          </p:cNvCxnSpPr>
          <p:nvPr/>
        </p:nvCxnSpPr>
        <p:spPr>
          <a:xfrm flipH="1">
            <a:off x="937180" y="3555233"/>
            <a:ext cx="1291670" cy="1092967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1055210" y="3695700"/>
            <a:ext cx="1916590" cy="895350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cxnSpLocks/>
          </p:cNvCxnSpPr>
          <p:nvPr/>
        </p:nvCxnSpPr>
        <p:spPr>
          <a:xfrm>
            <a:off x="6724650" y="3467891"/>
            <a:ext cx="1047750" cy="1123159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  <a:endCxn id="4" idx="2"/>
          </p:cNvCxnSpPr>
          <p:nvPr/>
        </p:nvCxnSpPr>
        <p:spPr>
          <a:xfrm flipH="1" flipV="1">
            <a:off x="4419599" y="3596640"/>
            <a:ext cx="1009652" cy="99441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H="1">
            <a:off x="2009774" y="3555233"/>
            <a:ext cx="3419478" cy="1092967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4A7DD15-173C-3648-9EDE-1884314B84C3}"/>
              </a:ext>
            </a:extLst>
          </p:cNvPr>
          <p:cNvCxnSpPr>
            <a:cxnSpLocks/>
          </p:cNvCxnSpPr>
          <p:nvPr/>
        </p:nvCxnSpPr>
        <p:spPr>
          <a:xfrm flipH="1">
            <a:off x="6448424" y="3555233"/>
            <a:ext cx="1304926" cy="1035817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FA03CFF-1634-3D47-A5EB-891F0533519E}"/>
              </a:ext>
            </a:extLst>
          </p:cNvPr>
          <p:cNvCxnSpPr>
            <a:cxnSpLocks/>
          </p:cNvCxnSpPr>
          <p:nvPr/>
        </p:nvCxnSpPr>
        <p:spPr>
          <a:xfrm>
            <a:off x="3192540" y="3594340"/>
            <a:ext cx="964089" cy="996710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19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D860B-D1D1-CA4C-9BF7-CB763CE53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D60156-E107-8744-9D60-CEEA4527CC8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60B848-98DE-A04C-9981-3021AB267CD1}"/>
              </a:ext>
            </a:extLst>
          </p:cNvPr>
          <p:cNvSpPr txBox="1"/>
          <p:nvPr/>
        </p:nvSpPr>
        <p:spPr>
          <a:xfrm>
            <a:off x="183553" y="0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ant" dirty="0"/>
              <a:t>Quiz</a:t>
            </a:r>
            <a:r>
              <a:rPr lang="zh-Hant" altLang="en-US" dirty="0"/>
              <a:t> </a:t>
            </a:r>
            <a:r>
              <a:rPr lang="en-US" altLang="zh-Hant" dirty="0"/>
              <a:t>2</a:t>
            </a:r>
            <a:r>
              <a:rPr lang="zh-Hant" alt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211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15354742"/>
              </p:ext>
            </p:extLst>
          </p:nvPr>
        </p:nvGraphicFramePr>
        <p:xfrm>
          <a:off x="685800" y="457200"/>
          <a:ext cx="73914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09800">
                <a:tc>
                  <a:txBody>
                    <a:bodyPr/>
                    <a:lstStyle/>
                    <a:p>
                      <a:pPr algn="ctr"/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1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天氣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2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氣溫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3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氣候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4</a:t>
                      </a:r>
                      <a:endParaRPr lang="en-US" sz="3600" dirty="0"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適</a:t>
                      </a: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PoIn1" panose="03000500000000000000" pitchFamily="66" charset="-120"/>
                          <a:ea typeface="DFPBiaoKaiW5-PoIn1" panose="03000500000000000000" pitchFamily="66" charset="-120"/>
                          <a:cs typeface="+mn-cs"/>
                        </a:rPr>
                        <a:t>應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PoIn1" panose="03000500000000000000" pitchFamily="66" charset="-120"/>
                        <a:ea typeface="DFPBiaoKaiW5-PoIn1" panose="03000500000000000000" pitchFamily="66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ant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5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影響</a:t>
                      </a:r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30854"/>
              </p:ext>
            </p:extLst>
          </p:nvPr>
        </p:nvGraphicFramePr>
        <p:xfrm>
          <a:off x="762000" y="4953000"/>
          <a:ext cx="7315200" cy="144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7800">
                <a:tc>
                  <a:txBody>
                    <a:bodyPr/>
                    <a:lstStyle/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Hant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ffect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Hant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emperature</a:t>
                      </a:r>
                      <a:endParaRPr lang="en-US" sz="14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800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weather</a:t>
                      </a:r>
                      <a:endParaRPr lang="en-US" sz="2800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dapt </a:t>
                      </a:r>
                      <a:endParaRPr lang="en-US" sz="2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altLang="zh-Hant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limate </a:t>
                      </a:r>
                      <a:endParaRPr lang="en-US" sz="2800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>
            <a:cxnSpLocks/>
          </p:cNvCxnSpPr>
          <p:nvPr/>
        </p:nvCxnSpPr>
        <p:spPr>
          <a:xfrm>
            <a:off x="1600200" y="2819400"/>
            <a:ext cx="2590800" cy="2133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</p:cNvCxnSpPr>
          <p:nvPr/>
        </p:nvCxnSpPr>
        <p:spPr>
          <a:xfrm flipH="1">
            <a:off x="2895600" y="2743200"/>
            <a:ext cx="152400" cy="2209800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5638800" y="2819400"/>
            <a:ext cx="228600" cy="21336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>
            <a:off x="4495800" y="2819400"/>
            <a:ext cx="2743200" cy="19812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F129786-A039-AB47-A37B-33E2B4FC522E}"/>
              </a:ext>
            </a:extLst>
          </p:cNvPr>
          <p:cNvCxnSpPr>
            <a:cxnSpLocks/>
          </p:cNvCxnSpPr>
          <p:nvPr/>
        </p:nvCxnSpPr>
        <p:spPr>
          <a:xfrm flipH="1">
            <a:off x="1600200" y="2857500"/>
            <a:ext cx="5638800" cy="1943100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880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00858188"/>
              </p:ext>
            </p:extLst>
          </p:nvPr>
        </p:nvGraphicFramePr>
        <p:xfrm>
          <a:off x="952500" y="304800"/>
          <a:ext cx="7391400" cy="3134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34264"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橡果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地形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婦女</a:t>
                      </a: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9</a:t>
                      </a:r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kern="1200" dirty="0">
                          <a:solidFill>
                            <a:schemeClr val="lt1"/>
                          </a:solidFill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+mn-cs"/>
                        </a:rPr>
                        <a:t>保持涼爽</a:t>
                      </a:r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algn="ctr"/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b="1" kern="1200" dirty="0">
                        <a:solidFill>
                          <a:schemeClr val="lt1"/>
                        </a:solidFill>
                        <a:effectLst/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+mn-cs"/>
                      </a:endParaRPr>
                    </a:p>
                    <a:p>
                      <a:pPr algn="ctr"/>
                      <a:r>
                        <a:rPr lang="en-US" sz="3600" dirty="0">
                          <a:effectLst/>
                          <a:latin typeface="DFPBiaoKaiW5-ZhuIn" panose="03000500000000000000" pitchFamily="66" charset="-120"/>
                          <a:ea typeface="DFPBiaoKaiW5-ZhuIn" panose="03000500000000000000" pitchFamily="66" charset="-120"/>
                          <a:cs typeface="DFPBiaoKaiW5-ZhuIn"/>
                        </a:rPr>
                        <a:t> </a:t>
                      </a:r>
                      <a:endParaRPr lang="en-US" sz="3600" dirty="0">
                        <a:latin typeface="DFPBiaoKaiW5-ZhuIn" panose="03000500000000000000" pitchFamily="66" charset="-120"/>
                        <a:ea typeface="DFPBiaoKaiW5-ZhuIn" panose="03000500000000000000" pitchFamily="66" charset="-120"/>
                        <a:cs typeface="DFPBiaoKaiW5-ZhuIn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437025"/>
              </p:ext>
            </p:extLst>
          </p:nvPr>
        </p:nvGraphicFramePr>
        <p:xfrm>
          <a:off x="1143000" y="4572000"/>
          <a:ext cx="7010400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21854">
                <a:tc>
                  <a:txBody>
                    <a:bodyPr/>
                    <a:lstStyle/>
                    <a:p>
                      <a:pPr algn="ctr"/>
                      <a:endParaRPr lang="en-US" sz="3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Hant" sz="3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tay cool</a:t>
                      </a:r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libri" panose="020F0502020204030204" pitchFamily="34" charset="0"/>
                        <a:ea typeface="DFPBiaoKaiW5A-ZhuIn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libri" panose="020F0502020204030204" pitchFamily="34" charset="0"/>
                        <a:ea typeface="DFPBiaoKaiW5A-ZhuIn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Hant" sz="2800" dirty="0">
                          <a:effectLst/>
                          <a:latin typeface="Calibri" panose="020F0502020204030204" pitchFamily="34" charset="0"/>
                          <a:ea typeface="DFPBiaoKaiW5A-ZhuIn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DFPBiaoKaiW5A-ZhuIn"/>
                          <a:cs typeface="Times New Roman" panose="02020603050405020304" pitchFamily="18" charset="0"/>
                        </a:rPr>
                        <a:t>omen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3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</a:t>
                      </a:r>
                      <a:r>
                        <a:rPr lang="en-US" altLang="zh-Hant" sz="3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US" sz="3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3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</a:t>
                      </a:r>
                    </a:p>
                    <a:p>
                      <a:pPr algn="ctr"/>
                      <a:endParaRPr lang="en-US" sz="3200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ant" sz="3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corn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568D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3200" dirty="0">
                          <a:effectLst/>
                        </a:rPr>
                        <a:t> </a:t>
                      </a:r>
                      <a:endParaRPr lang="en-US" sz="3200" dirty="0"/>
                    </a:p>
                  </a:txBody>
                  <a:tcPr>
                    <a:solidFill>
                      <a:srgbClr val="568D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>
            <a:cxnSpLocks/>
          </p:cNvCxnSpPr>
          <p:nvPr/>
        </p:nvCxnSpPr>
        <p:spPr>
          <a:xfrm>
            <a:off x="1670649" y="3476445"/>
            <a:ext cx="4349151" cy="1019355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</p:cNvCxnSpPr>
          <p:nvPr/>
        </p:nvCxnSpPr>
        <p:spPr>
          <a:xfrm flipH="1">
            <a:off x="3200400" y="3424687"/>
            <a:ext cx="1436298" cy="1147313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cxnSpLocks/>
          </p:cNvCxnSpPr>
          <p:nvPr/>
        </p:nvCxnSpPr>
        <p:spPr>
          <a:xfrm flipH="1">
            <a:off x="1828800" y="3515264"/>
            <a:ext cx="4191000" cy="1119997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 flipV="1">
            <a:off x="3048000" y="3457755"/>
            <a:ext cx="1447800" cy="1266645"/>
          </a:xfrm>
          <a:prstGeom prst="straightConnector1">
            <a:avLst/>
          </a:prstGeom>
          <a:ln>
            <a:solidFill>
              <a:srgbClr val="F1412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670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685800"/>
            <a:ext cx="6400800" cy="5410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7400" y="2438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20452" y="3200400"/>
            <a:ext cx="2895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b="1" dirty="0">
                <a:latin typeface="DFPBiaoKaiW5-ZhuIn"/>
                <a:ea typeface="DFPBiaoKaiW5-ZhuIn"/>
                <a:cs typeface="DFPBiaoKaiW5-ZhuIn"/>
              </a:rPr>
              <a:t>西北太平洋</a:t>
            </a: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86200" y="44958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990600" y="4419600"/>
            <a:ext cx="2044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西南沙漠</a:t>
            </a:r>
            <a:r>
              <a:rPr lang="en-US" dirty="0">
                <a:latin typeface="DFPBiaoKaiW5-ZhuIn"/>
                <a:ea typeface="DFPBiaoKaiW5-ZhuIn"/>
                <a:cs typeface="DFPBiaoKaiW5-ZhuIn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76800" y="35814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3962400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077740" y="3962400"/>
            <a:ext cx="2044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東邊林地</a:t>
            </a:r>
            <a:r>
              <a:rPr lang="en-US" dirty="0">
                <a:latin typeface="DFPBiaoKaiW5-ZhuIn"/>
                <a:ea typeface="DFPBiaoKaiW5-ZhuIn"/>
                <a:cs typeface="DFPBiaoKaiW5-ZhuIn"/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86200" y="5257800"/>
            <a:ext cx="2505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中部大平原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6C83A4-3011-734B-9276-2BEC327C5E40}"/>
              </a:ext>
            </a:extLst>
          </p:cNvPr>
          <p:cNvSpPr txBox="1"/>
          <p:nvPr/>
        </p:nvSpPr>
        <p:spPr>
          <a:xfrm>
            <a:off x="411436" y="106978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Quiz 3 </a:t>
            </a:r>
          </a:p>
        </p:txBody>
      </p:sp>
    </p:spTree>
    <p:extLst>
      <p:ext uri="{BB962C8B-B14F-4D97-AF65-F5344CB8AC3E}">
        <p14:creationId xmlns:p14="http://schemas.microsoft.com/office/powerpoint/2010/main" val="244220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7E24C-7665-8342-B726-E3ED5B903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2286000"/>
          </a:xfrm>
        </p:spPr>
        <p:txBody>
          <a:bodyPr/>
          <a:lstStyle/>
          <a:p>
            <a:pPr algn="l"/>
            <a:r>
              <a:rPr lang="en-US" altLang="zh-Hant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1.</a:t>
            </a:r>
            <a:r>
              <a:rPr lang="zh-Hant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zh-TW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大平原的美洲印地安人</a:t>
            </a:r>
            <a:r>
              <a:rPr lang="zh-Hant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大部</a:t>
            </a:r>
            <a:r>
              <a:rPr lang="zh-Hant" altLang="en-US" dirty="0">
                <a:effectLst/>
                <a:latin typeface="DFPBiaoKaiW5-PoIn1" panose="03000500000000000000" pitchFamily="66" charset="-120"/>
                <a:ea typeface="DFPBiaoKaiW5-PoIn1" panose="03000500000000000000" pitchFamily="66" charset="-120"/>
              </a:rPr>
              <a:t>分</a:t>
            </a:r>
            <a:r>
              <a:rPr lang="zh-Hant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的時間</a:t>
            </a:r>
            <a:r>
              <a:rPr lang="zh-TW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住</a:t>
            </a:r>
            <a:r>
              <a:rPr lang="zh-Hant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在</a:t>
            </a:r>
            <a:r>
              <a:rPr lang="zh-TW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哪裡</a:t>
            </a:r>
            <a:r>
              <a:rPr lang="zh-Hant" altLang="en-US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？</a:t>
            </a:r>
            <a:br>
              <a:rPr lang="en-US" altLang="zh-Hant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br>
              <a:rPr lang="en-US" altLang="zh-Hant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                </a:t>
            </a:r>
            <a:br>
              <a:rPr lang="en-US" altLang="zh-Hant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br>
              <a:rPr lang="en-US" altLang="zh-Hant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943687-37CE-D04A-9F9D-759F46096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6388" y="3784094"/>
            <a:ext cx="4159607" cy="2794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83C628-3F19-B148-9544-AA1785E43386}"/>
              </a:ext>
            </a:extLst>
          </p:cNvPr>
          <p:cNvSpPr txBox="1"/>
          <p:nvPr/>
        </p:nvSpPr>
        <p:spPr>
          <a:xfrm>
            <a:off x="381000" y="3657600"/>
            <a:ext cx="350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LcPeriod"/>
            </a:pP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土屋</a:t>
            </a:r>
            <a:r>
              <a:rPr lang="en-US" altLang="zh-Hant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/earth</a:t>
            </a: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altLang="zh-Hant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lodges</a:t>
            </a:r>
          </a:p>
          <a:p>
            <a:pPr marL="457200" indent="-457200">
              <a:buAutoNum type="alphaLcPeriod"/>
            </a:pP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帳篷</a:t>
            </a:r>
            <a:endParaRPr lang="en-US" altLang="zh-Hant" dirty="0"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  <a:p>
            <a:pPr marL="457200" indent="-457200">
              <a:buFontTx/>
              <a:buAutoNum type="alphaLcPeriod"/>
            </a:pPr>
            <a:r>
              <a:rPr lang="en-US" dirty="0">
                <a:latin typeface="Calibri" panose="020F0502020204030204" pitchFamily="34" charset="0"/>
                <a:ea typeface="DFPBiaoKaiW5A-ZhuIn"/>
                <a:cs typeface="Times New Roman" panose="02020603050405020304" pitchFamily="18" charset="0"/>
              </a:rPr>
              <a:t>Wigwams</a:t>
            </a:r>
          </a:p>
          <a:p>
            <a:pPr marL="457200" indent="-457200">
              <a:buFontTx/>
              <a:buAutoNum type="alphaLcPeriod"/>
            </a:pPr>
            <a:r>
              <a:rPr lang="zh-TW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石屋</a:t>
            </a:r>
            <a:r>
              <a:rPr lang="zh-Hant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或</a:t>
            </a:r>
            <a:r>
              <a:rPr lang="zh-TW" altLang="en-US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  <a:t>泥屋</a:t>
            </a:r>
            <a:endParaRPr lang="en-US" dirty="0">
              <a:latin typeface="DFPBiaoKaiW5-ZhuIn" panose="03000500000000000000" pitchFamily="66" charset="-120"/>
              <a:ea typeface="DFPBiaoKaiW5-ZhuIn" panose="03000500000000000000" pitchFamily="66" charset="-120"/>
              <a:cs typeface="DFPBiaoKaiW5-ZhuIn"/>
            </a:endParaRPr>
          </a:p>
          <a:p>
            <a:pPr marL="457200" indent="-457200">
              <a:buFontTx/>
              <a:buAutoNum type="alphaLcPeriod"/>
            </a:pPr>
            <a:endParaRPr lang="en-US" dirty="0">
              <a:solidFill>
                <a:srgbClr val="C00000"/>
              </a:solidFill>
              <a:latin typeface="Calibri" panose="020F0502020204030204" pitchFamily="34" charset="0"/>
              <a:ea typeface="DFPBiaoKaiW5A-ZhuIn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lphaLcPeriod"/>
            </a:pPr>
            <a:endParaRPr lang="en-US" dirty="0">
              <a:solidFill>
                <a:srgbClr val="C00000"/>
              </a:solidFill>
            </a:endParaRPr>
          </a:p>
          <a:p>
            <a:pPr marL="457200" indent="-457200">
              <a:buAutoNum type="alphaLcPeriod"/>
            </a:pPr>
            <a:endParaRPr lang="en-US" altLang="zh-Hant" dirty="0">
              <a:solidFill>
                <a:srgbClr val="C00000"/>
              </a:solidFill>
              <a:latin typeface="DFPBiaoKaiW5-ZhuIn" panose="03000500000000000000" pitchFamily="66" charset="-120"/>
              <a:ea typeface="DFPBiaoKaiW5-ZhuIn" panose="03000500000000000000" pitchFamily="66" charset="-120"/>
            </a:endParaRPr>
          </a:p>
          <a:p>
            <a:pPr marL="457200" indent="-457200">
              <a:buAutoNum type="alphaLcPeriod"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600525-1158-634F-B5EF-DB0A4EB74F46}"/>
              </a:ext>
            </a:extLst>
          </p:cNvPr>
          <p:cNvSpPr txBox="1">
            <a:spLocks/>
          </p:cNvSpPr>
          <p:nvPr/>
        </p:nvSpPr>
        <p:spPr>
          <a:xfrm>
            <a:off x="4403903" y="3017178"/>
            <a:ext cx="3581400" cy="78808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</a:pPr>
            <a:r>
              <a:rPr lang="zh-Hant" altLang="en-US" sz="24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土屋</a:t>
            </a:r>
            <a:r>
              <a:rPr lang="en-US" altLang="zh-Hant" sz="24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/earth</a:t>
            </a:r>
            <a:r>
              <a:rPr lang="zh-Hant" altLang="en-US" sz="24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</a:t>
            </a:r>
            <a:r>
              <a:rPr lang="en-US" altLang="zh-Hant" sz="2400" dirty="0">
                <a:solidFill>
                  <a:srgbClr val="C00000"/>
                </a:solidFill>
                <a:latin typeface="DFPBiaoKaiW5-ZhuIn" panose="03000500000000000000" pitchFamily="66" charset="-120"/>
                <a:ea typeface="DFPBiaoKaiW5-ZhuIn" panose="03000500000000000000" pitchFamily="66" charset="-120"/>
              </a:rPr>
              <a:t>lodges</a:t>
            </a:r>
            <a:br>
              <a:rPr lang="en-US" altLang="zh-Hant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br>
              <a:rPr lang="en-US" altLang="zh-Hant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r>
              <a:rPr lang="en-US" altLang="zh-Hant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  <a:t>                  </a:t>
            </a:r>
            <a:br>
              <a:rPr lang="en-US" altLang="zh-Hant" dirty="0"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br>
              <a:rPr lang="en-US" altLang="zh-Hant" dirty="0">
                <a:effectLst/>
                <a:latin typeface="DFPBiaoKaiW5-ZhuIn" panose="03000500000000000000" pitchFamily="66" charset="-120"/>
                <a:ea typeface="DFPBiaoKaiW5-ZhuIn" panose="03000500000000000000" pitchFamily="66" charset="-12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92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Slipstream.thmx</Template>
  <TotalTime>6785</TotalTime>
  <Words>850</Words>
  <Application>Microsoft Macintosh PowerPoint</Application>
  <PresentationFormat>On-screen Show (4:3)</PresentationFormat>
  <Paragraphs>280</Paragraphs>
  <Slides>27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1" baseType="lpstr">
      <vt:lpstr>DFPBiaoKaiW5-PoIn1</vt:lpstr>
      <vt:lpstr>DFPBiaoKaiW5-ZhuIn</vt:lpstr>
      <vt:lpstr>DFPBiaoKaiW5A-ZhuIn</vt:lpstr>
      <vt:lpstr>微軟正黑體</vt:lpstr>
      <vt:lpstr>MS Mincho</vt:lpstr>
      <vt:lpstr>ＭＳ Ｐゴシック</vt:lpstr>
      <vt:lpstr>PMingLiU</vt:lpstr>
      <vt:lpstr>Arial</vt:lpstr>
      <vt:lpstr>Calibri</vt:lpstr>
      <vt:lpstr>Cambria</vt:lpstr>
      <vt:lpstr>Georgia</vt:lpstr>
      <vt:lpstr>Times New Roman</vt:lpstr>
      <vt:lpstr>Trebuchet MS</vt:lpstr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大平原的美洲印地安人大部分的時間住在哪裡？                     </vt:lpstr>
      <vt:lpstr>帳篷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a. 用傳說的方式/ folklore</vt:lpstr>
      <vt:lpstr>沒有文字</vt:lpstr>
      <vt:lpstr>PowerPoint Presentation</vt:lpstr>
      <vt:lpstr>1. 哪一個住在山區的加州印地安部族吃橡果和野鹿？</vt:lpstr>
      <vt:lpstr>c. Modoc族</vt:lpstr>
      <vt:lpstr>a. Yuma 族 b. Miwok c. Modoc族 d. Achumawi 族 </vt:lpstr>
      <vt:lpstr>a. Yuma 族 b. Miwok c. Modoc族 d. Achumawi 族 </vt:lpstr>
      <vt:lpstr>5. 加州印地安人用哪兩樣東西來做 衣服？ </vt:lpstr>
      <vt:lpstr>PowerPoint Presentation</vt:lpstr>
      <vt:lpstr>7. 住在沙漠的 Mojave 族和 Yuma 族會穿哪種衣服來適應當地的氣候？</vt:lpstr>
      <vt:lpstr>Chumash 族群</vt:lpstr>
    </vt:vector>
  </TitlesOfParts>
  <Company>Meyerholz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Meyerholz</dc:creator>
  <cp:lastModifiedBy>Microsoft Office User</cp:lastModifiedBy>
  <cp:revision>142</cp:revision>
  <cp:lastPrinted>2018-04-18T14:05:54Z</cp:lastPrinted>
  <dcterms:created xsi:type="dcterms:W3CDTF">2011-10-20T04:13:33Z</dcterms:created>
  <dcterms:modified xsi:type="dcterms:W3CDTF">2018-04-18T14:07:58Z</dcterms:modified>
</cp:coreProperties>
</file>